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>
      <p:cViewPr varScale="1">
        <p:scale>
          <a:sx n="161" d="100"/>
          <a:sy n="161" d="100"/>
        </p:scale>
        <p:origin x="784" y="20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60821" y="1481256"/>
            <a:ext cx="5017770" cy="8807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404040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404040"/>
                </a:solidFill>
                <a:latin typeface="Roboto Light"/>
                <a:cs typeface="Roboto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404040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404040"/>
                </a:solidFill>
                <a:latin typeface="Roboto Light"/>
                <a:cs typeface="Roboto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404040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404040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3420" y="35450"/>
            <a:ext cx="8810578" cy="510805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9863" y="4821238"/>
            <a:ext cx="1071562" cy="16033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2888" y="363231"/>
            <a:ext cx="6645275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404040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64168" y="986092"/>
            <a:ext cx="3679825" cy="29660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404040"/>
                </a:solidFill>
                <a:latin typeface="Roboto Light"/>
                <a:cs typeface="Roboto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7630" y="4476117"/>
            <a:ext cx="60248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FFFF6B"/>
                </a:solidFill>
                <a:latin typeface="Arial"/>
                <a:cs typeface="Arial"/>
              </a:rPr>
              <a:t>WIFI</a:t>
            </a:r>
            <a:r>
              <a:rPr sz="1600" b="1" spc="420" dirty="0">
                <a:solidFill>
                  <a:srgbClr val="FFFF6B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FFFF6B"/>
                </a:solidFill>
                <a:latin typeface="Arial"/>
                <a:cs typeface="Arial"/>
              </a:rPr>
              <a:t>SSID:Spark+AISummit</a:t>
            </a:r>
            <a:r>
              <a:rPr sz="1600" b="1" spc="-15" dirty="0">
                <a:solidFill>
                  <a:srgbClr val="FFFF6B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FFFF6B"/>
                </a:solidFill>
                <a:latin typeface="Arial"/>
                <a:cs typeface="Arial"/>
              </a:rPr>
              <a:t>|</a:t>
            </a:r>
            <a:r>
              <a:rPr sz="1600" b="1" spc="-15" dirty="0">
                <a:solidFill>
                  <a:srgbClr val="FFFF6B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FFFF6B"/>
                </a:solidFill>
                <a:latin typeface="Arial"/>
                <a:cs typeface="Arial"/>
              </a:rPr>
              <a:t>Password:</a:t>
            </a:r>
            <a:r>
              <a:rPr sz="1600" b="1" spc="-15" dirty="0">
                <a:solidFill>
                  <a:srgbClr val="FFFF6B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FFF6B"/>
                </a:solidFill>
                <a:latin typeface="Arial"/>
                <a:cs typeface="Arial"/>
              </a:rPr>
              <a:t>UnifiedDataAnalytics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863" y="4821238"/>
            <a:ext cx="1071562" cy="1603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42888" y="363231"/>
            <a:ext cx="41948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solidFill>
                  <a:srgbClr val="404040"/>
                </a:solidFill>
                <a:latin typeface="Roboto"/>
                <a:cs typeface="Roboto"/>
              </a:rPr>
              <a:t>Row-</a:t>
            </a:r>
            <a:r>
              <a:rPr sz="3200" b="1" dirty="0">
                <a:solidFill>
                  <a:srgbClr val="404040"/>
                </a:solidFill>
                <a:latin typeface="Roboto"/>
                <a:cs typeface="Roboto"/>
              </a:rPr>
              <a:t>wise</a:t>
            </a:r>
            <a:r>
              <a:rPr sz="3200" b="1" spc="-15" dirty="0">
                <a:solidFill>
                  <a:srgbClr val="404040"/>
                </a:solidFill>
                <a:latin typeface="Roboto"/>
                <a:cs typeface="Roboto"/>
              </a:rPr>
              <a:t> </a:t>
            </a:r>
            <a:r>
              <a:rPr sz="3200" b="1" dirty="0">
                <a:solidFill>
                  <a:srgbClr val="404040"/>
                </a:solidFill>
                <a:latin typeface="Roboto"/>
                <a:cs typeface="Roboto"/>
              </a:rPr>
              <a:t>vs</a:t>
            </a:r>
            <a:r>
              <a:rPr sz="3200" b="1" spc="-5" dirty="0">
                <a:solidFill>
                  <a:srgbClr val="404040"/>
                </a:solidFill>
                <a:latin typeface="Roboto"/>
                <a:cs typeface="Roboto"/>
              </a:rPr>
              <a:t> </a:t>
            </a:r>
            <a:r>
              <a:rPr sz="3200" b="1" spc="-10" dirty="0">
                <a:solidFill>
                  <a:srgbClr val="404040"/>
                </a:solidFill>
                <a:latin typeface="Roboto"/>
                <a:cs typeface="Roboto"/>
              </a:rPr>
              <a:t>Columnar</a:t>
            </a:r>
            <a:endParaRPr sz="3200">
              <a:latin typeface="Roboto"/>
              <a:cs typeface="Robo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757750" y="1629237"/>
            <a:ext cx="2256790" cy="1800860"/>
            <a:chOff x="1757750" y="1629237"/>
            <a:chExt cx="2256790" cy="180086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7750" y="1686098"/>
              <a:ext cx="2256385" cy="172952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281024" y="1643525"/>
              <a:ext cx="1278255" cy="1772285"/>
            </a:xfrm>
            <a:custGeom>
              <a:avLst/>
              <a:gdLst/>
              <a:ahLst/>
              <a:cxnLst/>
              <a:rect l="l" t="t" r="r" b="b"/>
              <a:pathLst>
                <a:path w="1278254" h="1772285">
                  <a:moveTo>
                    <a:pt x="0" y="0"/>
                  </a:moveTo>
                  <a:lnTo>
                    <a:pt x="395099" y="0"/>
                  </a:lnTo>
                  <a:lnTo>
                    <a:pt x="395099" y="1772100"/>
                  </a:lnTo>
                  <a:lnTo>
                    <a:pt x="0" y="1772100"/>
                  </a:lnTo>
                  <a:lnTo>
                    <a:pt x="0" y="0"/>
                  </a:lnTo>
                  <a:close/>
                </a:path>
                <a:path w="1278254" h="1772285">
                  <a:moveTo>
                    <a:pt x="882924" y="0"/>
                  </a:moveTo>
                  <a:lnTo>
                    <a:pt x="1278024" y="0"/>
                  </a:lnTo>
                  <a:lnTo>
                    <a:pt x="1278024" y="1772100"/>
                  </a:lnTo>
                  <a:lnTo>
                    <a:pt x="882924" y="1772100"/>
                  </a:lnTo>
                  <a:lnTo>
                    <a:pt x="882924" y="0"/>
                  </a:lnTo>
                  <a:close/>
                </a:path>
              </a:pathLst>
            </a:custGeom>
            <a:ln w="28574">
              <a:solidFill>
                <a:srgbClr val="DC3D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4340392" y="2805391"/>
            <a:ext cx="3037205" cy="636270"/>
            <a:chOff x="4340392" y="2805391"/>
            <a:chExt cx="3037205" cy="63627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40392" y="2805391"/>
              <a:ext cx="3036752" cy="63617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422825" y="2914674"/>
              <a:ext cx="2869565" cy="413384"/>
            </a:xfrm>
            <a:custGeom>
              <a:avLst/>
              <a:gdLst/>
              <a:ahLst/>
              <a:cxnLst/>
              <a:rect l="l" t="t" r="r" b="b"/>
              <a:pathLst>
                <a:path w="2869565" h="413385">
                  <a:moveTo>
                    <a:pt x="0" y="0"/>
                  </a:moveTo>
                  <a:lnTo>
                    <a:pt x="1913099" y="0"/>
                  </a:lnTo>
                  <a:lnTo>
                    <a:pt x="1913099" y="166199"/>
                  </a:lnTo>
                  <a:lnTo>
                    <a:pt x="0" y="166199"/>
                  </a:lnTo>
                  <a:lnTo>
                    <a:pt x="0" y="0"/>
                  </a:lnTo>
                  <a:close/>
                </a:path>
                <a:path w="2869565" h="413385">
                  <a:moveTo>
                    <a:pt x="956324" y="246599"/>
                  </a:moveTo>
                  <a:lnTo>
                    <a:pt x="2869424" y="246599"/>
                  </a:lnTo>
                  <a:lnTo>
                    <a:pt x="2869424" y="412799"/>
                  </a:lnTo>
                  <a:lnTo>
                    <a:pt x="956324" y="412799"/>
                  </a:lnTo>
                  <a:lnTo>
                    <a:pt x="956324" y="246599"/>
                  </a:lnTo>
                  <a:close/>
                </a:path>
              </a:pathLst>
            </a:custGeom>
            <a:ln w="28574">
              <a:solidFill>
                <a:srgbClr val="DC3D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349503" y="1846367"/>
            <a:ext cx="3037205" cy="637540"/>
            <a:chOff x="4349503" y="1846367"/>
            <a:chExt cx="3037205" cy="63754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49503" y="1846367"/>
              <a:ext cx="3036752" cy="63745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416275" y="1955225"/>
              <a:ext cx="2889885" cy="410845"/>
            </a:xfrm>
            <a:custGeom>
              <a:avLst/>
              <a:gdLst/>
              <a:ahLst/>
              <a:cxnLst/>
              <a:rect l="l" t="t" r="r" b="b"/>
              <a:pathLst>
                <a:path w="2889884" h="410844">
                  <a:moveTo>
                    <a:pt x="0" y="0"/>
                  </a:moveTo>
                  <a:lnTo>
                    <a:pt x="344399" y="0"/>
                  </a:lnTo>
                  <a:lnTo>
                    <a:pt x="344399" y="166200"/>
                  </a:lnTo>
                  <a:lnTo>
                    <a:pt x="0" y="166200"/>
                  </a:lnTo>
                  <a:lnTo>
                    <a:pt x="0" y="0"/>
                  </a:lnTo>
                  <a:close/>
                </a:path>
                <a:path w="2889884" h="410844">
                  <a:moveTo>
                    <a:pt x="647609" y="0"/>
                  </a:moveTo>
                  <a:lnTo>
                    <a:pt x="992009" y="0"/>
                  </a:lnTo>
                  <a:lnTo>
                    <a:pt x="992009" y="166200"/>
                  </a:lnTo>
                  <a:lnTo>
                    <a:pt x="647609" y="166200"/>
                  </a:lnTo>
                  <a:lnTo>
                    <a:pt x="647609" y="0"/>
                  </a:lnTo>
                  <a:close/>
                </a:path>
                <a:path w="2889884" h="410844">
                  <a:moveTo>
                    <a:pt x="991999" y="0"/>
                  </a:moveTo>
                  <a:lnTo>
                    <a:pt x="1302499" y="0"/>
                  </a:lnTo>
                  <a:lnTo>
                    <a:pt x="1302499" y="166199"/>
                  </a:lnTo>
                  <a:lnTo>
                    <a:pt x="991999" y="166199"/>
                  </a:lnTo>
                  <a:lnTo>
                    <a:pt x="991999" y="0"/>
                  </a:lnTo>
                  <a:close/>
                </a:path>
                <a:path w="2889884" h="410844">
                  <a:moveTo>
                    <a:pt x="1609174" y="0"/>
                  </a:moveTo>
                  <a:lnTo>
                    <a:pt x="1919674" y="0"/>
                  </a:lnTo>
                  <a:lnTo>
                    <a:pt x="1919674" y="166199"/>
                  </a:lnTo>
                  <a:lnTo>
                    <a:pt x="1609174" y="166199"/>
                  </a:lnTo>
                  <a:lnTo>
                    <a:pt x="1609174" y="0"/>
                  </a:lnTo>
                  <a:close/>
                </a:path>
                <a:path w="2889884" h="410844">
                  <a:moveTo>
                    <a:pt x="1919674" y="0"/>
                  </a:moveTo>
                  <a:lnTo>
                    <a:pt x="2244274" y="0"/>
                  </a:lnTo>
                  <a:lnTo>
                    <a:pt x="2244274" y="166199"/>
                  </a:lnTo>
                  <a:lnTo>
                    <a:pt x="1919674" y="166199"/>
                  </a:lnTo>
                  <a:lnTo>
                    <a:pt x="1919674" y="0"/>
                  </a:lnTo>
                  <a:close/>
                </a:path>
                <a:path w="2889884" h="410844">
                  <a:moveTo>
                    <a:pt x="2565099" y="0"/>
                  </a:moveTo>
                  <a:lnTo>
                    <a:pt x="2889699" y="0"/>
                  </a:lnTo>
                  <a:lnTo>
                    <a:pt x="2889699" y="166199"/>
                  </a:lnTo>
                  <a:lnTo>
                    <a:pt x="2565099" y="166199"/>
                  </a:lnTo>
                  <a:lnTo>
                    <a:pt x="2565099" y="0"/>
                  </a:lnTo>
                  <a:close/>
                </a:path>
                <a:path w="2889884" h="410844">
                  <a:moveTo>
                    <a:pt x="0" y="244301"/>
                  </a:moveTo>
                  <a:lnTo>
                    <a:pt x="344399" y="244301"/>
                  </a:lnTo>
                  <a:lnTo>
                    <a:pt x="344399" y="410501"/>
                  </a:lnTo>
                  <a:lnTo>
                    <a:pt x="0" y="410501"/>
                  </a:lnTo>
                  <a:lnTo>
                    <a:pt x="0" y="244301"/>
                  </a:lnTo>
                  <a:close/>
                </a:path>
                <a:path w="2889884" h="410844">
                  <a:moveTo>
                    <a:pt x="647609" y="244301"/>
                  </a:moveTo>
                  <a:lnTo>
                    <a:pt x="992009" y="244301"/>
                  </a:lnTo>
                  <a:lnTo>
                    <a:pt x="992009" y="410501"/>
                  </a:lnTo>
                  <a:lnTo>
                    <a:pt x="647609" y="410501"/>
                  </a:lnTo>
                  <a:lnTo>
                    <a:pt x="647609" y="244301"/>
                  </a:lnTo>
                  <a:close/>
                </a:path>
                <a:path w="2889884" h="410844">
                  <a:moveTo>
                    <a:pt x="991999" y="244301"/>
                  </a:moveTo>
                  <a:lnTo>
                    <a:pt x="1302499" y="244301"/>
                  </a:lnTo>
                  <a:lnTo>
                    <a:pt x="1302499" y="410501"/>
                  </a:lnTo>
                  <a:lnTo>
                    <a:pt x="991999" y="410501"/>
                  </a:lnTo>
                  <a:lnTo>
                    <a:pt x="991999" y="244301"/>
                  </a:lnTo>
                  <a:close/>
                </a:path>
                <a:path w="2889884" h="410844">
                  <a:moveTo>
                    <a:pt x="1609174" y="244301"/>
                  </a:moveTo>
                  <a:lnTo>
                    <a:pt x="1919674" y="244301"/>
                  </a:lnTo>
                  <a:lnTo>
                    <a:pt x="1919674" y="410501"/>
                  </a:lnTo>
                  <a:lnTo>
                    <a:pt x="1609174" y="410501"/>
                  </a:lnTo>
                  <a:lnTo>
                    <a:pt x="1609174" y="244301"/>
                  </a:lnTo>
                  <a:close/>
                </a:path>
                <a:path w="2889884" h="410844">
                  <a:moveTo>
                    <a:pt x="1919674" y="244301"/>
                  </a:moveTo>
                  <a:lnTo>
                    <a:pt x="2244274" y="244301"/>
                  </a:lnTo>
                  <a:lnTo>
                    <a:pt x="2244274" y="410501"/>
                  </a:lnTo>
                  <a:lnTo>
                    <a:pt x="1919674" y="410501"/>
                  </a:lnTo>
                  <a:lnTo>
                    <a:pt x="1919674" y="244301"/>
                  </a:lnTo>
                  <a:close/>
                </a:path>
                <a:path w="2889884" h="410844">
                  <a:moveTo>
                    <a:pt x="2565099" y="244301"/>
                  </a:moveTo>
                  <a:lnTo>
                    <a:pt x="2889699" y="244301"/>
                  </a:lnTo>
                  <a:lnTo>
                    <a:pt x="2889699" y="410501"/>
                  </a:lnTo>
                  <a:lnTo>
                    <a:pt x="2565099" y="410501"/>
                  </a:lnTo>
                  <a:lnTo>
                    <a:pt x="2565099" y="244301"/>
                  </a:lnTo>
                  <a:close/>
                </a:path>
              </a:pathLst>
            </a:custGeom>
            <a:ln w="28574">
              <a:solidFill>
                <a:srgbClr val="DC3D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546052" y="2887664"/>
            <a:ext cx="177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404040"/>
                </a:solidFill>
                <a:latin typeface="Roboto"/>
                <a:cs typeface="Roboto"/>
              </a:rPr>
              <a:t>?</a:t>
            </a:r>
            <a:endParaRPr sz="24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Hybrid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4168" y="3557842"/>
            <a:ext cx="4622800" cy="1120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SzPct val="58333"/>
              <a:buFont typeface="Arial"/>
              <a:buChar char="●"/>
              <a:tabLst>
                <a:tab pos="347980" algn="l"/>
              </a:tabLst>
            </a:pPr>
            <a:r>
              <a:rPr sz="2400" b="0" spc="-10" dirty="0">
                <a:solidFill>
                  <a:srgbClr val="404040"/>
                </a:solidFill>
                <a:latin typeface="Roboto Light"/>
                <a:cs typeface="Roboto Light"/>
              </a:rPr>
              <a:t>Horizontal</a:t>
            </a:r>
            <a:r>
              <a:rPr sz="2400" b="0" spc="-5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&amp;</a:t>
            </a:r>
            <a:r>
              <a:rPr sz="2400" b="0" spc="-4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vertical</a:t>
            </a:r>
            <a:r>
              <a:rPr sz="2400" b="0" spc="-4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spc="-10" dirty="0">
                <a:solidFill>
                  <a:srgbClr val="404040"/>
                </a:solidFill>
                <a:latin typeface="Roboto Light"/>
                <a:cs typeface="Roboto Light"/>
              </a:rPr>
              <a:t>partitioning</a:t>
            </a:r>
            <a:endParaRPr sz="2400">
              <a:latin typeface="Roboto Light"/>
              <a:cs typeface="Roboto Light"/>
            </a:endParaRPr>
          </a:p>
          <a:p>
            <a:pPr marL="347980" indent="-335280">
              <a:lnSpc>
                <a:spcPts val="2865"/>
              </a:lnSpc>
              <a:spcBef>
                <a:spcPts val="15"/>
              </a:spcBef>
              <a:buClr>
                <a:srgbClr val="000000"/>
              </a:buClr>
              <a:buSzPct val="58333"/>
              <a:buFont typeface="Arial"/>
              <a:buChar char="●"/>
              <a:tabLst>
                <a:tab pos="347980" algn="l"/>
              </a:tabLst>
            </a:pP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Used</a:t>
            </a:r>
            <a:r>
              <a:rPr sz="2400" b="0" spc="-3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by</a:t>
            </a:r>
            <a:r>
              <a:rPr sz="2400" b="0" spc="-3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Parquet</a:t>
            </a:r>
            <a:r>
              <a:rPr sz="2400" b="0" spc="-3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&amp;</a:t>
            </a:r>
            <a:r>
              <a:rPr sz="2400" b="0" spc="-3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spc="-25" dirty="0">
                <a:solidFill>
                  <a:srgbClr val="404040"/>
                </a:solidFill>
                <a:latin typeface="Roboto Light"/>
                <a:cs typeface="Roboto Light"/>
              </a:rPr>
              <a:t>ORC</a:t>
            </a:r>
            <a:endParaRPr sz="2400">
              <a:latin typeface="Roboto Light"/>
              <a:cs typeface="Roboto Light"/>
            </a:endParaRPr>
          </a:p>
          <a:p>
            <a:pPr marL="347980" indent="-335280">
              <a:lnSpc>
                <a:spcPts val="2865"/>
              </a:lnSpc>
              <a:buClr>
                <a:srgbClr val="000000"/>
              </a:buClr>
              <a:buSzPct val="58333"/>
              <a:buFont typeface="Arial"/>
              <a:buChar char="●"/>
              <a:tabLst>
                <a:tab pos="347980" algn="l"/>
              </a:tabLst>
            </a:pP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Best</a:t>
            </a:r>
            <a:r>
              <a:rPr sz="2400" b="0" spc="-4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of</a:t>
            </a:r>
            <a:r>
              <a:rPr sz="2400" b="0" spc="-4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both</a:t>
            </a:r>
            <a:r>
              <a:rPr sz="2400" b="0" spc="-4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spc="-10" dirty="0">
                <a:solidFill>
                  <a:srgbClr val="404040"/>
                </a:solidFill>
                <a:latin typeface="Roboto Light"/>
                <a:cs typeface="Roboto Light"/>
              </a:rPr>
              <a:t>worlds</a:t>
            </a:r>
            <a:endParaRPr sz="2400">
              <a:latin typeface="Roboto Light"/>
              <a:cs typeface="Roboto Ligh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810376" y="1211373"/>
            <a:ext cx="5476240" cy="1729739"/>
            <a:chOff x="1810376" y="1211373"/>
            <a:chExt cx="5476240" cy="172973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7975" y="1211373"/>
              <a:ext cx="5428049" cy="172954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824663" y="1457317"/>
              <a:ext cx="4752975" cy="657225"/>
            </a:xfrm>
            <a:custGeom>
              <a:avLst/>
              <a:gdLst/>
              <a:ahLst/>
              <a:cxnLst/>
              <a:rect l="l" t="t" r="r" b="b"/>
              <a:pathLst>
                <a:path w="4752975" h="657225">
                  <a:moveTo>
                    <a:pt x="0" y="0"/>
                  </a:moveTo>
                  <a:lnTo>
                    <a:pt x="1875899" y="0"/>
                  </a:lnTo>
                  <a:lnTo>
                    <a:pt x="1875899" y="220800"/>
                  </a:lnTo>
                  <a:lnTo>
                    <a:pt x="0" y="220800"/>
                  </a:lnTo>
                  <a:lnTo>
                    <a:pt x="0" y="0"/>
                  </a:lnTo>
                  <a:close/>
                </a:path>
                <a:path w="4752975" h="657225">
                  <a:moveTo>
                    <a:pt x="2502629" y="436191"/>
                  </a:moveTo>
                  <a:lnTo>
                    <a:pt x="2828429" y="436191"/>
                  </a:lnTo>
                  <a:lnTo>
                    <a:pt x="2828429" y="656991"/>
                  </a:lnTo>
                  <a:lnTo>
                    <a:pt x="2502629" y="656991"/>
                  </a:lnTo>
                  <a:lnTo>
                    <a:pt x="2502629" y="436191"/>
                  </a:lnTo>
                  <a:close/>
                </a:path>
                <a:path w="4752975" h="657225">
                  <a:moveTo>
                    <a:pt x="4426729" y="436191"/>
                  </a:moveTo>
                  <a:lnTo>
                    <a:pt x="4752529" y="436191"/>
                  </a:lnTo>
                  <a:lnTo>
                    <a:pt x="4752529" y="656991"/>
                  </a:lnTo>
                  <a:lnTo>
                    <a:pt x="4426729" y="656991"/>
                  </a:lnTo>
                  <a:lnTo>
                    <a:pt x="4426729" y="436191"/>
                  </a:lnTo>
                  <a:close/>
                </a:path>
                <a:path w="4752975" h="657225">
                  <a:moveTo>
                    <a:pt x="3464679" y="436191"/>
                  </a:moveTo>
                  <a:lnTo>
                    <a:pt x="3790479" y="436191"/>
                  </a:lnTo>
                  <a:lnTo>
                    <a:pt x="3790479" y="656991"/>
                  </a:lnTo>
                  <a:lnTo>
                    <a:pt x="3464679" y="656991"/>
                  </a:lnTo>
                  <a:lnTo>
                    <a:pt x="3464679" y="436191"/>
                  </a:lnTo>
                  <a:close/>
                </a:path>
              </a:pathLst>
            </a:custGeom>
            <a:ln w="28574">
              <a:solidFill>
                <a:srgbClr val="DC3D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Apache</a:t>
            </a:r>
            <a:r>
              <a:rPr spc="-105" dirty="0"/>
              <a:t> </a:t>
            </a:r>
            <a:r>
              <a:rPr spc="-10" dirty="0"/>
              <a:t>Parquet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4168" y="986092"/>
            <a:ext cx="8071484" cy="178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SzPct val="58333"/>
              <a:buFont typeface="Arial"/>
              <a:buChar char="●"/>
              <a:tabLst>
                <a:tab pos="347980" algn="l"/>
              </a:tabLst>
            </a:pP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Initial</a:t>
            </a:r>
            <a:r>
              <a:rPr sz="2400" b="0" spc="-4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effort</a:t>
            </a:r>
            <a:r>
              <a:rPr sz="2400" b="0" spc="-4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by</a:t>
            </a:r>
            <a:r>
              <a:rPr sz="2400" b="0" spc="-8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spc="-10" dirty="0">
                <a:solidFill>
                  <a:srgbClr val="404040"/>
                </a:solidFill>
                <a:latin typeface="Roboto Light"/>
                <a:cs typeface="Roboto Light"/>
              </a:rPr>
              <a:t>Twitter</a:t>
            </a:r>
            <a:r>
              <a:rPr sz="2400" b="0" spc="-4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&amp;</a:t>
            </a:r>
            <a:r>
              <a:rPr sz="2400" b="0" spc="-4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spc="-10" dirty="0">
                <a:solidFill>
                  <a:srgbClr val="404040"/>
                </a:solidFill>
                <a:latin typeface="Roboto Light"/>
                <a:cs typeface="Roboto Light"/>
              </a:rPr>
              <a:t>Cloudera</a:t>
            </a:r>
            <a:endParaRPr sz="2400">
              <a:latin typeface="Roboto Light"/>
              <a:cs typeface="Roboto Light"/>
            </a:endParaRPr>
          </a:p>
          <a:p>
            <a:pPr marL="347980" indent="-335280">
              <a:lnSpc>
                <a:spcPts val="2875"/>
              </a:lnSpc>
              <a:spcBef>
                <a:spcPts val="15"/>
              </a:spcBef>
              <a:buClr>
                <a:srgbClr val="000000"/>
              </a:buClr>
              <a:buSzPct val="58333"/>
              <a:buFont typeface="Arial"/>
              <a:buChar char="●"/>
              <a:tabLst>
                <a:tab pos="347980" algn="l"/>
              </a:tabLst>
            </a:pP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Open</a:t>
            </a:r>
            <a:r>
              <a:rPr sz="2400" b="0" spc="-8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source</a:t>
            </a:r>
            <a:r>
              <a:rPr sz="2400" b="0" spc="-7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spc="-10" dirty="0">
                <a:solidFill>
                  <a:srgbClr val="404040"/>
                </a:solidFill>
                <a:latin typeface="Roboto Light"/>
                <a:cs typeface="Roboto Light"/>
              </a:rPr>
              <a:t>storage</a:t>
            </a:r>
            <a:r>
              <a:rPr sz="2400" b="0" spc="-7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spc="-10" dirty="0">
                <a:solidFill>
                  <a:srgbClr val="404040"/>
                </a:solidFill>
                <a:latin typeface="Roboto Light"/>
                <a:cs typeface="Roboto Light"/>
              </a:rPr>
              <a:t>format</a:t>
            </a:r>
            <a:endParaRPr sz="2400">
              <a:latin typeface="Roboto Light"/>
              <a:cs typeface="Roboto Light"/>
            </a:endParaRPr>
          </a:p>
          <a:p>
            <a:pPr marL="805180" lvl="1" indent="-366395">
              <a:lnSpc>
                <a:spcPts val="2385"/>
              </a:lnSpc>
              <a:buSzPct val="90000"/>
              <a:buFont typeface="Arial"/>
              <a:buChar char="○"/>
              <a:tabLst>
                <a:tab pos="805180" algn="l"/>
              </a:tabLst>
            </a:pP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Hybrid</a:t>
            </a:r>
            <a:r>
              <a:rPr sz="2000" b="0" spc="-5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spc="-20" dirty="0">
                <a:solidFill>
                  <a:srgbClr val="404040"/>
                </a:solidFill>
                <a:latin typeface="Source Sans Pro Light"/>
                <a:cs typeface="Source Sans Pro Light"/>
              </a:rPr>
              <a:t>storage</a:t>
            </a:r>
            <a:r>
              <a:rPr sz="2000" b="0" spc="-5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model</a:t>
            </a:r>
            <a:r>
              <a:rPr sz="2000" b="0" spc="-5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spc="-20" dirty="0">
                <a:solidFill>
                  <a:srgbClr val="404040"/>
                </a:solidFill>
                <a:latin typeface="Source Sans Pro Light"/>
                <a:cs typeface="Source Sans Pro Light"/>
              </a:rPr>
              <a:t>(PAX)</a:t>
            </a:r>
            <a:endParaRPr sz="2000">
              <a:latin typeface="Source Sans Pro Light"/>
              <a:cs typeface="Source Sans Pro Light"/>
            </a:endParaRPr>
          </a:p>
          <a:p>
            <a:pPr marL="347980" indent="-335280">
              <a:lnSpc>
                <a:spcPts val="2855"/>
              </a:lnSpc>
              <a:buClr>
                <a:srgbClr val="000000"/>
              </a:buClr>
              <a:buSzPct val="58333"/>
              <a:buFont typeface="Arial"/>
              <a:buChar char="●"/>
              <a:tabLst>
                <a:tab pos="347980" algn="l"/>
              </a:tabLst>
            </a:pP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Widely</a:t>
            </a:r>
            <a:r>
              <a:rPr sz="2400" b="0" spc="-4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used</a:t>
            </a:r>
            <a:r>
              <a:rPr sz="2400" b="0" spc="-4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in</a:t>
            </a:r>
            <a:r>
              <a:rPr sz="2400" b="0" spc="-3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spc="-10" dirty="0">
                <a:solidFill>
                  <a:srgbClr val="404040"/>
                </a:solidFill>
                <a:latin typeface="Roboto Light"/>
                <a:cs typeface="Roboto Light"/>
              </a:rPr>
              <a:t>Spark/Hadoop</a:t>
            </a:r>
            <a:r>
              <a:rPr sz="2400" b="0" spc="-4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spc="-10" dirty="0">
                <a:solidFill>
                  <a:srgbClr val="404040"/>
                </a:solidFill>
                <a:latin typeface="Roboto Light"/>
                <a:cs typeface="Roboto Light"/>
              </a:rPr>
              <a:t>ecosystem</a:t>
            </a:r>
            <a:endParaRPr sz="2400">
              <a:latin typeface="Roboto Light"/>
              <a:cs typeface="Roboto Light"/>
            </a:endParaRPr>
          </a:p>
          <a:p>
            <a:pPr marL="347980" indent="-335280">
              <a:lnSpc>
                <a:spcPts val="2865"/>
              </a:lnSpc>
              <a:buClr>
                <a:srgbClr val="000000"/>
              </a:buClr>
              <a:buSzPct val="58333"/>
              <a:buFont typeface="Arial"/>
              <a:buChar char="●"/>
              <a:tabLst>
                <a:tab pos="347980" algn="l"/>
              </a:tabLst>
            </a:pP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One</a:t>
            </a:r>
            <a:r>
              <a:rPr sz="2400" b="0" spc="-5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of</a:t>
            </a:r>
            <a:r>
              <a:rPr sz="2400" b="0" spc="-4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the</a:t>
            </a:r>
            <a:r>
              <a:rPr sz="2400" b="0" spc="-4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primary</a:t>
            </a:r>
            <a:r>
              <a:rPr sz="2400" b="0" spc="-4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formats</a:t>
            </a:r>
            <a:r>
              <a:rPr sz="2400" b="0" spc="-4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used</a:t>
            </a:r>
            <a:r>
              <a:rPr sz="2400" b="0" spc="-4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by</a:t>
            </a:r>
            <a:r>
              <a:rPr sz="2400" b="0" spc="-5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spc="-10" dirty="0">
                <a:solidFill>
                  <a:srgbClr val="404040"/>
                </a:solidFill>
                <a:latin typeface="Roboto Light"/>
                <a:cs typeface="Roboto Light"/>
              </a:rPr>
              <a:t>Databricks</a:t>
            </a:r>
            <a:r>
              <a:rPr sz="2400" b="0" spc="-4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spc="-10" dirty="0">
                <a:solidFill>
                  <a:srgbClr val="404040"/>
                </a:solidFill>
                <a:latin typeface="Roboto Light"/>
                <a:cs typeface="Roboto Light"/>
              </a:rPr>
              <a:t>customers</a:t>
            </a:r>
            <a:endParaRPr sz="2400">
              <a:latin typeface="Roboto Light"/>
              <a:cs typeface="Roboto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0400" y="3619500"/>
            <a:ext cx="4276724" cy="9239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Parquet:</a:t>
            </a:r>
            <a:r>
              <a:rPr spc="-95" dirty="0"/>
              <a:t> </a:t>
            </a:r>
            <a:r>
              <a:rPr spc="-10" dirty="0"/>
              <a:t>files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4168" y="986092"/>
            <a:ext cx="8134350" cy="2900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SzPct val="58333"/>
              <a:buFont typeface="Arial"/>
              <a:buChar char="●"/>
              <a:tabLst>
                <a:tab pos="347980" algn="l"/>
              </a:tabLst>
            </a:pP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On</a:t>
            </a:r>
            <a:r>
              <a:rPr sz="2400" b="0" spc="-3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disk</a:t>
            </a:r>
            <a:r>
              <a:rPr sz="2400" b="0" spc="-2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usually</a:t>
            </a:r>
            <a:r>
              <a:rPr sz="2400" b="0" spc="-3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not</a:t>
            </a:r>
            <a:r>
              <a:rPr sz="2400" b="0" spc="-2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a</a:t>
            </a:r>
            <a:r>
              <a:rPr sz="2400" b="0" spc="-3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single</a:t>
            </a:r>
            <a:r>
              <a:rPr sz="2400" b="0" spc="-2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spc="-20" dirty="0">
                <a:solidFill>
                  <a:srgbClr val="404040"/>
                </a:solidFill>
                <a:latin typeface="Roboto Light"/>
                <a:cs typeface="Roboto Light"/>
              </a:rPr>
              <a:t>file</a:t>
            </a:r>
            <a:endParaRPr sz="2400">
              <a:latin typeface="Roboto Light"/>
              <a:cs typeface="Roboto Light"/>
            </a:endParaRPr>
          </a:p>
          <a:p>
            <a:pPr marL="347980" indent="-335280">
              <a:lnSpc>
                <a:spcPts val="2875"/>
              </a:lnSpc>
              <a:spcBef>
                <a:spcPts val="15"/>
              </a:spcBef>
              <a:buClr>
                <a:srgbClr val="000000"/>
              </a:buClr>
              <a:buSzPct val="58333"/>
              <a:buFont typeface="Arial"/>
              <a:buChar char="●"/>
              <a:tabLst>
                <a:tab pos="347980" algn="l"/>
              </a:tabLst>
            </a:pP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Logical</a:t>
            </a:r>
            <a:r>
              <a:rPr sz="2400" b="0" spc="-6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file</a:t>
            </a:r>
            <a:r>
              <a:rPr sz="2400" b="0" spc="-6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is</a:t>
            </a:r>
            <a:r>
              <a:rPr sz="2400" b="0" spc="-6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defined</a:t>
            </a:r>
            <a:r>
              <a:rPr sz="2400" b="0" spc="-6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by</a:t>
            </a:r>
            <a:r>
              <a:rPr sz="2400" b="0" spc="-6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a</a:t>
            </a:r>
            <a:r>
              <a:rPr sz="2400" b="0" spc="-6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root</a:t>
            </a:r>
            <a:r>
              <a:rPr sz="2400" b="0" spc="-6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spc="-10" dirty="0">
                <a:solidFill>
                  <a:srgbClr val="404040"/>
                </a:solidFill>
                <a:latin typeface="Roboto Light"/>
                <a:cs typeface="Roboto Light"/>
              </a:rPr>
              <a:t>directory</a:t>
            </a:r>
            <a:endParaRPr sz="2400">
              <a:latin typeface="Roboto Light"/>
              <a:cs typeface="Roboto Light"/>
            </a:endParaRPr>
          </a:p>
          <a:p>
            <a:pPr marL="805180" lvl="1" indent="-366395">
              <a:lnSpc>
                <a:spcPts val="2395"/>
              </a:lnSpc>
              <a:buSzPct val="90000"/>
              <a:buFont typeface="Arial"/>
              <a:buChar char="○"/>
              <a:tabLst>
                <a:tab pos="805180" algn="l"/>
              </a:tabLst>
            </a:pP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Root</a:t>
            </a:r>
            <a:r>
              <a:rPr sz="2000" b="0" spc="-4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dir</a:t>
            </a:r>
            <a:r>
              <a:rPr sz="2000" b="0" spc="-4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contains</a:t>
            </a:r>
            <a:r>
              <a:rPr sz="2000" b="0" spc="-4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one</a:t>
            </a:r>
            <a:r>
              <a:rPr sz="2000" b="0" spc="-4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or</a:t>
            </a:r>
            <a:r>
              <a:rPr sz="2000" b="0" spc="-4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multiple</a:t>
            </a:r>
            <a:r>
              <a:rPr sz="2000" b="0" spc="-4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files</a:t>
            </a:r>
            <a:endParaRPr sz="2000">
              <a:latin typeface="Source Sans Pro Light"/>
              <a:cs typeface="Source Sans Pro Light"/>
            </a:endParaRPr>
          </a:p>
          <a:p>
            <a:pPr marL="1263015">
              <a:lnSpc>
                <a:spcPct val="100000"/>
              </a:lnSpc>
              <a:spcBef>
                <a:spcPts val="520"/>
              </a:spcBef>
            </a:pPr>
            <a:r>
              <a:rPr sz="1000" spc="-10" dirty="0">
                <a:solidFill>
                  <a:srgbClr val="404040"/>
                </a:solidFill>
                <a:latin typeface="Courier New"/>
                <a:cs typeface="Courier New"/>
              </a:rPr>
              <a:t>./example_parquet_file/</a:t>
            </a:r>
            <a:endParaRPr sz="1000">
              <a:latin typeface="Courier New"/>
              <a:cs typeface="Courier New"/>
            </a:endParaRPr>
          </a:p>
          <a:p>
            <a:pPr marL="1263015">
              <a:lnSpc>
                <a:spcPct val="100000"/>
              </a:lnSpc>
              <a:spcBef>
                <a:spcPts val="450"/>
              </a:spcBef>
            </a:pPr>
            <a:r>
              <a:rPr sz="1000" spc="-10" dirty="0">
                <a:solidFill>
                  <a:srgbClr val="404040"/>
                </a:solidFill>
                <a:latin typeface="Courier New"/>
                <a:cs typeface="Courier New"/>
              </a:rPr>
              <a:t>./example_parquet_file/part-00000-87439b68-7536-44a2-9eaa-1b40a236163d-c000.snappy.parquet</a:t>
            </a:r>
            <a:endParaRPr sz="1000">
              <a:latin typeface="Courier New"/>
              <a:cs typeface="Courier New"/>
            </a:endParaRPr>
          </a:p>
          <a:p>
            <a:pPr marL="1263015">
              <a:lnSpc>
                <a:spcPct val="100000"/>
              </a:lnSpc>
              <a:spcBef>
                <a:spcPts val="450"/>
              </a:spcBef>
            </a:pPr>
            <a:r>
              <a:rPr sz="1000" spc="-10" dirty="0">
                <a:solidFill>
                  <a:srgbClr val="404040"/>
                </a:solidFill>
                <a:latin typeface="Courier New"/>
                <a:cs typeface="Courier New"/>
              </a:rPr>
              <a:t>./example_parquet_file/part-00001-ae3c183b-d89d-4005-a3c0-c7df9a8e1f94-c000.snappy.parquet</a:t>
            </a:r>
            <a:endParaRPr sz="1000">
              <a:latin typeface="Courier New"/>
              <a:cs typeface="Courier New"/>
            </a:endParaRPr>
          </a:p>
          <a:p>
            <a:pPr marL="805180" lvl="1" indent="-366395">
              <a:lnSpc>
                <a:spcPct val="100000"/>
              </a:lnSpc>
              <a:spcBef>
                <a:spcPts val="409"/>
              </a:spcBef>
              <a:buSzPct val="90000"/>
              <a:buFont typeface="Arial"/>
              <a:buChar char="○"/>
              <a:tabLst>
                <a:tab pos="805180" algn="l"/>
              </a:tabLst>
            </a:pPr>
            <a:r>
              <a:rPr sz="2000" b="1" dirty="0">
                <a:solidFill>
                  <a:srgbClr val="404040"/>
                </a:solidFill>
                <a:latin typeface="Source Sans Pro"/>
                <a:cs typeface="Source Sans Pro"/>
              </a:rPr>
              <a:t>or</a:t>
            </a:r>
            <a:r>
              <a:rPr sz="2000" b="1" spc="-45" dirty="0">
                <a:solidFill>
                  <a:srgbClr val="404040"/>
                </a:solidFill>
                <a:latin typeface="Source Sans Pro"/>
                <a:cs typeface="Source Sans Pro"/>
              </a:rPr>
              <a:t> </a:t>
            </a:r>
            <a:r>
              <a:rPr sz="20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contains</a:t>
            </a:r>
            <a:r>
              <a:rPr sz="2000" b="0" spc="-3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sub-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directory</a:t>
            </a:r>
            <a:r>
              <a:rPr sz="2000" b="0" spc="-4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structure</a:t>
            </a:r>
            <a:r>
              <a:rPr sz="2000" b="0" spc="-3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with</a:t>
            </a:r>
            <a:r>
              <a:rPr sz="2000" b="0" spc="-4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files</a:t>
            </a:r>
            <a:r>
              <a:rPr sz="2000" b="0" spc="-3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in</a:t>
            </a:r>
            <a:r>
              <a:rPr sz="2000" b="0" spc="-4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leaf</a:t>
            </a:r>
            <a:r>
              <a:rPr sz="2000" b="0" spc="-4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directories</a:t>
            </a:r>
            <a:endParaRPr sz="2000">
              <a:latin typeface="Source Sans Pro Light"/>
              <a:cs typeface="Source Sans Pro Light"/>
            </a:endParaRPr>
          </a:p>
          <a:p>
            <a:pPr marL="1263015">
              <a:lnSpc>
                <a:spcPct val="100000"/>
              </a:lnSpc>
              <a:spcBef>
                <a:spcPts val="490"/>
              </a:spcBef>
            </a:pPr>
            <a:r>
              <a:rPr sz="1000" spc="-10" dirty="0">
                <a:solidFill>
                  <a:srgbClr val="404040"/>
                </a:solidFill>
                <a:latin typeface="Courier New"/>
                <a:cs typeface="Courier New"/>
              </a:rPr>
              <a:t>./example_parquet_file/</a:t>
            </a:r>
            <a:endParaRPr sz="1000">
              <a:latin typeface="Courier New"/>
              <a:cs typeface="Courier New"/>
            </a:endParaRPr>
          </a:p>
          <a:p>
            <a:pPr marL="1263015">
              <a:lnSpc>
                <a:spcPct val="100000"/>
              </a:lnSpc>
              <a:spcBef>
                <a:spcPts val="450"/>
              </a:spcBef>
            </a:pPr>
            <a:r>
              <a:rPr sz="1000" spc="-10" dirty="0">
                <a:solidFill>
                  <a:srgbClr val="404040"/>
                </a:solidFill>
                <a:latin typeface="Courier New"/>
                <a:cs typeface="Courier New"/>
              </a:rPr>
              <a:t>./example_parquet_file/country=Netherlands/</a:t>
            </a:r>
            <a:endParaRPr sz="1000">
              <a:latin typeface="Courier New"/>
              <a:cs typeface="Courier New"/>
            </a:endParaRPr>
          </a:p>
          <a:p>
            <a:pPr marL="1263015">
              <a:lnSpc>
                <a:spcPct val="100000"/>
              </a:lnSpc>
              <a:spcBef>
                <a:spcPts val="450"/>
              </a:spcBef>
            </a:pPr>
            <a:r>
              <a:rPr sz="1000" spc="-10" dirty="0">
                <a:solidFill>
                  <a:srgbClr val="404040"/>
                </a:solidFill>
                <a:latin typeface="Courier New"/>
                <a:cs typeface="Courier New"/>
              </a:rPr>
              <a:t>./example_parquet_file/country=Netherlands/part-00000-...-475b15e2874d.c000.snappy.parquet</a:t>
            </a:r>
            <a:endParaRPr sz="1000">
              <a:latin typeface="Courier New"/>
              <a:cs typeface="Courier New"/>
            </a:endParaRPr>
          </a:p>
          <a:p>
            <a:pPr marL="1263015">
              <a:lnSpc>
                <a:spcPct val="100000"/>
              </a:lnSpc>
              <a:spcBef>
                <a:spcPts val="450"/>
              </a:spcBef>
            </a:pPr>
            <a:r>
              <a:rPr sz="1000" spc="-10" dirty="0">
                <a:solidFill>
                  <a:srgbClr val="404040"/>
                </a:solidFill>
                <a:latin typeface="Courier New"/>
                <a:cs typeface="Courier New"/>
              </a:rPr>
              <a:t>./example_parquet_file/country=Netherlands/part-00001-...-c7df9a8e1f94.c000.snappy.parquet</a:t>
            </a:r>
            <a:endParaRPr sz="1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SzPct val="58333"/>
              <a:buFont typeface="Arial"/>
              <a:buChar char="●"/>
              <a:tabLst>
                <a:tab pos="347980" algn="l"/>
              </a:tabLst>
            </a:pPr>
            <a:r>
              <a:rPr dirty="0"/>
              <a:t>Data</a:t>
            </a:r>
            <a:r>
              <a:rPr spc="-70" dirty="0"/>
              <a:t> </a:t>
            </a:r>
            <a:r>
              <a:rPr spc="-10" dirty="0"/>
              <a:t>organization</a:t>
            </a:r>
          </a:p>
          <a:p>
            <a:pPr marL="805180" lvl="1" indent="-366395">
              <a:lnSpc>
                <a:spcPct val="100000"/>
              </a:lnSpc>
              <a:spcBef>
                <a:spcPts val="30"/>
              </a:spcBef>
              <a:buClr>
                <a:srgbClr val="404040"/>
              </a:buClr>
              <a:buSzPct val="90000"/>
              <a:buFont typeface="Arial"/>
              <a:buChar char="○"/>
              <a:tabLst>
                <a:tab pos="805180" algn="l"/>
              </a:tabLst>
            </a:pPr>
            <a:r>
              <a:rPr sz="2000" b="0" spc="-20" dirty="0">
                <a:solidFill>
                  <a:srgbClr val="DC3D08"/>
                </a:solidFill>
                <a:latin typeface="Source Sans Pro Light"/>
                <a:cs typeface="Source Sans Pro Light"/>
              </a:rPr>
              <a:t>Row-</a:t>
            </a:r>
            <a:r>
              <a:rPr sz="2000" b="0" dirty="0">
                <a:solidFill>
                  <a:srgbClr val="DC3D08"/>
                </a:solidFill>
                <a:latin typeface="Source Sans Pro Light"/>
                <a:cs typeface="Source Sans Pro Light"/>
              </a:rPr>
              <a:t>groups</a:t>
            </a:r>
            <a:r>
              <a:rPr sz="2000" b="0" spc="-45" dirty="0">
                <a:solidFill>
                  <a:srgbClr val="DC3D08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DC3D08"/>
                </a:solidFill>
                <a:latin typeface="Source Sans Pro Light"/>
                <a:cs typeface="Source Sans Pro Light"/>
              </a:rPr>
              <a:t>(</a:t>
            </a:r>
            <a:r>
              <a:rPr sz="2000" b="0" i="1" dirty="0">
                <a:solidFill>
                  <a:srgbClr val="DC3D08"/>
                </a:solidFill>
                <a:latin typeface="Source Sans Pro Light"/>
                <a:cs typeface="Source Sans Pro Light"/>
              </a:rPr>
              <a:t>default</a:t>
            </a:r>
            <a:r>
              <a:rPr sz="2000" b="0" i="1" spc="-40" dirty="0">
                <a:solidFill>
                  <a:srgbClr val="DC3D08"/>
                </a:solidFill>
                <a:latin typeface="Source Sans Pro Light"/>
                <a:cs typeface="Source Sans Pro Light"/>
              </a:rPr>
              <a:t> </a:t>
            </a:r>
            <a:r>
              <a:rPr sz="2000" b="0" i="1" spc="-10" dirty="0">
                <a:solidFill>
                  <a:srgbClr val="DC3D08"/>
                </a:solidFill>
                <a:latin typeface="Source Sans Pro Light"/>
                <a:cs typeface="Source Sans Pro Light"/>
              </a:rPr>
              <a:t>128MB</a:t>
            </a:r>
            <a:r>
              <a:rPr sz="2000" b="0" spc="-10" dirty="0">
                <a:solidFill>
                  <a:srgbClr val="DC3D08"/>
                </a:solidFill>
                <a:latin typeface="Source Sans Pro Light"/>
                <a:cs typeface="Source Sans Pro Light"/>
              </a:rPr>
              <a:t>)</a:t>
            </a:r>
            <a:endParaRPr sz="2000">
              <a:latin typeface="Source Sans Pro Light"/>
              <a:cs typeface="Source Sans Pro Light"/>
            </a:endParaRPr>
          </a:p>
          <a:p>
            <a:pPr marL="805180" lvl="1" indent="-366395">
              <a:lnSpc>
                <a:spcPct val="100000"/>
              </a:lnSpc>
              <a:buClr>
                <a:srgbClr val="404040"/>
              </a:buClr>
              <a:buSzPct val="90000"/>
              <a:buFont typeface="Arial"/>
              <a:buChar char="○"/>
              <a:tabLst>
                <a:tab pos="805180" algn="l"/>
              </a:tabLst>
            </a:pPr>
            <a:r>
              <a:rPr sz="2000" b="0" dirty="0">
                <a:solidFill>
                  <a:srgbClr val="1AA755"/>
                </a:solidFill>
                <a:latin typeface="Source Sans Pro Light"/>
                <a:cs typeface="Source Sans Pro Light"/>
              </a:rPr>
              <a:t>Column</a:t>
            </a:r>
            <a:r>
              <a:rPr sz="2000" b="0" spc="-65" dirty="0">
                <a:solidFill>
                  <a:srgbClr val="1AA755"/>
                </a:solidFill>
                <a:latin typeface="Source Sans Pro Light"/>
                <a:cs typeface="Source Sans Pro Light"/>
              </a:rPr>
              <a:t> </a:t>
            </a:r>
            <a:r>
              <a:rPr sz="2000" b="0" spc="-10" dirty="0">
                <a:solidFill>
                  <a:srgbClr val="1AA755"/>
                </a:solidFill>
                <a:latin typeface="Source Sans Pro Light"/>
                <a:cs typeface="Source Sans Pro Light"/>
              </a:rPr>
              <a:t>chunks</a:t>
            </a:r>
            <a:endParaRPr sz="2000">
              <a:latin typeface="Source Sans Pro Light"/>
              <a:cs typeface="Source Sans Pro Light"/>
            </a:endParaRPr>
          </a:p>
          <a:p>
            <a:pPr marL="805180" lvl="1" indent="-366395">
              <a:lnSpc>
                <a:spcPct val="100000"/>
              </a:lnSpc>
              <a:buClr>
                <a:srgbClr val="404040"/>
              </a:buClr>
              <a:buSzPct val="90000"/>
              <a:buFont typeface="Arial"/>
              <a:buChar char="○"/>
              <a:tabLst>
                <a:tab pos="805180" algn="l"/>
              </a:tabLst>
            </a:pPr>
            <a:r>
              <a:rPr sz="2000" b="0" spc="-20" dirty="0">
                <a:solidFill>
                  <a:srgbClr val="1EA3B5"/>
                </a:solidFill>
                <a:latin typeface="Source Sans Pro Light"/>
                <a:cs typeface="Source Sans Pro Light"/>
              </a:rPr>
              <a:t>Pages</a:t>
            </a:r>
            <a:r>
              <a:rPr sz="2000" b="0" spc="-45" dirty="0">
                <a:solidFill>
                  <a:srgbClr val="1EA3B5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1EA3B5"/>
                </a:solidFill>
                <a:latin typeface="Source Sans Pro Light"/>
                <a:cs typeface="Source Sans Pro Light"/>
              </a:rPr>
              <a:t>(</a:t>
            </a:r>
            <a:r>
              <a:rPr sz="2000" b="0" i="1" dirty="0">
                <a:solidFill>
                  <a:srgbClr val="1EA3B5"/>
                </a:solidFill>
                <a:latin typeface="Source Sans Pro Light"/>
                <a:cs typeface="Source Sans Pro Light"/>
              </a:rPr>
              <a:t>default</a:t>
            </a:r>
            <a:r>
              <a:rPr sz="2000" b="0" i="1" spc="-40" dirty="0">
                <a:solidFill>
                  <a:srgbClr val="1EA3B5"/>
                </a:solidFill>
                <a:latin typeface="Source Sans Pro Light"/>
                <a:cs typeface="Source Sans Pro Light"/>
              </a:rPr>
              <a:t> </a:t>
            </a:r>
            <a:r>
              <a:rPr sz="2000" b="0" i="1" spc="-20" dirty="0">
                <a:solidFill>
                  <a:srgbClr val="1EA3B5"/>
                </a:solidFill>
                <a:latin typeface="Source Sans Pro Light"/>
                <a:cs typeface="Source Sans Pro Light"/>
              </a:rPr>
              <a:t>1MB</a:t>
            </a:r>
            <a:r>
              <a:rPr sz="2000" b="0" spc="-20" dirty="0">
                <a:solidFill>
                  <a:srgbClr val="1EA3B5"/>
                </a:solidFill>
                <a:latin typeface="Source Sans Pro Light"/>
                <a:cs typeface="Source Sans Pro Light"/>
              </a:rPr>
              <a:t>)</a:t>
            </a:r>
            <a:endParaRPr sz="2000">
              <a:latin typeface="Source Sans Pro Light"/>
              <a:cs typeface="Source Sans Pro Light"/>
            </a:endParaRPr>
          </a:p>
          <a:p>
            <a:pPr marL="366395" marR="1547495" lvl="2" indent="-366395" algn="r">
              <a:lnSpc>
                <a:spcPct val="100000"/>
              </a:lnSpc>
              <a:spcBef>
                <a:spcPts val="10"/>
              </a:spcBef>
              <a:buFont typeface="Arial"/>
              <a:buChar char="■"/>
              <a:tabLst>
                <a:tab pos="366395" algn="l"/>
              </a:tabLst>
            </a:pPr>
            <a:r>
              <a:rPr sz="18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Metadata</a:t>
            </a:r>
            <a:endParaRPr sz="1800">
              <a:latin typeface="Source Sans Pro Light"/>
              <a:cs typeface="Source Sans Pro Light"/>
            </a:endParaRPr>
          </a:p>
          <a:p>
            <a:pPr marL="352425" marR="1616075" lvl="3" indent="-352425" algn="r">
              <a:lnSpc>
                <a:spcPct val="100000"/>
              </a:lnSpc>
              <a:spcBef>
                <a:spcPts val="15"/>
              </a:spcBef>
              <a:buSzPct val="88888"/>
              <a:buFont typeface="Arial"/>
              <a:buChar char="●"/>
              <a:tabLst>
                <a:tab pos="352425" algn="l"/>
              </a:tabLst>
            </a:pPr>
            <a:r>
              <a:rPr sz="1800" b="0" spc="-25" dirty="0">
                <a:solidFill>
                  <a:srgbClr val="404040"/>
                </a:solidFill>
                <a:latin typeface="Source Sans Pro Light"/>
                <a:cs typeface="Source Sans Pro Light"/>
              </a:rPr>
              <a:t>Min</a:t>
            </a:r>
            <a:endParaRPr sz="1800">
              <a:latin typeface="Source Sans Pro Light"/>
              <a:cs typeface="Source Sans Pro Light"/>
            </a:endParaRPr>
          </a:p>
          <a:p>
            <a:pPr marL="352425" marR="1584960" lvl="3" indent="-352425" algn="r">
              <a:lnSpc>
                <a:spcPct val="100000"/>
              </a:lnSpc>
              <a:spcBef>
                <a:spcPts val="15"/>
              </a:spcBef>
              <a:buSzPct val="88888"/>
              <a:buFont typeface="Arial"/>
              <a:buChar char="●"/>
              <a:tabLst>
                <a:tab pos="352425" algn="l"/>
              </a:tabLst>
            </a:pPr>
            <a:r>
              <a:rPr sz="1800" b="0" spc="-25" dirty="0">
                <a:solidFill>
                  <a:srgbClr val="404040"/>
                </a:solidFill>
                <a:latin typeface="Source Sans Pro Light"/>
                <a:cs typeface="Source Sans Pro Light"/>
              </a:rPr>
              <a:t>Max</a:t>
            </a:r>
            <a:endParaRPr sz="1800">
              <a:latin typeface="Source Sans Pro Light"/>
              <a:cs typeface="Source Sans Pro Light"/>
            </a:endParaRPr>
          </a:p>
          <a:p>
            <a:pPr marL="1719580" lvl="3" indent="-352425">
              <a:lnSpc>
                <a:spcPct val="100000"/>
              </a:lnSpc>
              <a:spcBef>
                <a:spcPts val="15"/>
              </a:spcBef>
              <a:buSzPct val="88888"/>
              <a:buFont typeface="Arial"/>
              <a:buChar char="●"/>
              <a:tabLst>
                <a:tab pos="1719580" algn="l"/>
              </a:tabLst>
            </a:pPr>
            <a:r>
              <a:rPr sz="18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Count</a:t>
            </a:r>
            <a:endParaRPr sz="1800">
              <a:latin typeface="Source Sans Pro Light"/>
              <a:cs typeface="Source Sans Pro Light"/>
            </a:endParaRPr>
          </a:p>
          <a:p>
            <a:pPr marL="1262380" lvl="2" indent="-366395">
              <a:lnSpc>
                <a:spcPct val="100000"/>
              </a:lnSpc>
              <a:spcBef>
                <a:spcPts val="15"/>
              </a:spcBef>
              <a:buFont typeface="Arial"/>
              <a:buChar char="■"/>
              <a:tabLst>
                <a:tab pos="1262380" algn="l"/>
              </a:tabLst>
            </a:pPr>
            <a:r>
              <a:rPr sz="18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Rep/def</a:t>
            </a:r>
            <a:r>
              <a:rPr sz="1800" b="0" spc="-5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18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levels</a:t>
            </a:r>
            <a:endParaRPr sz="1800">
              <a:latin typeface="Source Sans Pro Light"/>
              <a:cs typeface="Source Sans Pro Light"/>
            </a:endParaRPr>
          </a:p>
          <a:p>
            <a:pPr marL="1262380" lvl="2" indent="-366395">
              <a:lnSpc>
                <a:spcPct val="100000"/>
              </a:lnSpc>
              <a:spcBef>
                <a:spcPts val="15"/>
              </a:spcBef>
              <a:buFont typeface="Arial"/>
              <a:buChar char="■"/>
              <a:tabLst>
                <a:tab pos="1262380" algn="l"/>
              </a:tabLst>
            </a:pPr>
            <a:r>
              <a:rPr sz="18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Encoded</a:t>
            </a:r>
            <a:r>
              <a:rPr sz="1800" b="0" spc="-6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18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values</a:t>
            </a:r>
            <a:endParaRPr sz="1800">
              <a:latin typeface="Source Sans Pro Light"/>
              <a:cs typeface="Source Sans Pro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Parquet:</a:t>
            </a:r>
            <a:r>
              <a:rPr spc="-55" dirty="0"/>
              <a:t> </a:t>
            </a:r>
            <a:r>
              <a:rPr dirty="0"/>
              <a:t>data</a:t>
            </a:r>
            <a:r>
              <a:rPr spc="-50" dirty="0"/>
              <a:t> </a:t>
            </a:r>
            <a:r>
              <a:rPr spc="-10" dirty="0"/>
              <a:t>organization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361525" y="1897736"/>
            <a:ext cx="4254500" cy="2824480"/>
            <a:chOff x="4361525" y="1897736"/>
            <a:chExt cx="4254500" cy="28244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1525" y="1912025"/>
              <a:ext cx="4222523" cy="278786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478424" y="2143201"/>
              <a:ext cx="1790700" cy="1666239"/>
            </a:xfrm>
            <a:custGeom>
              <a:avLst/>
              <a:gdLst/>
              <a:ahLst/>
              <a:cxnLst/>
              <a:rect l="l" t="t" r="r" b="b"/>
              <a:pathLst>
                <a:path w="1790700" h="1666239">
                  <a:moveTo>
                    <a:pt x="0" y="0"/>
                  </a:moveTo>
                  <a:lnTo>
                    <a:pt x="1790699" y="0"/>
                  </a:lnTo>
                  <a:lnTo>
                    <a:pt x="1790699" y="1665899"/>
                  </a:lnTo>
                  <a:lnTo>
                    <a:pt x="0" y="16658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DC3D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91975" y="1912023"/>
              <a:ext cx="4010025" cy="2795905"/>
            </a:xfrm>
            <a:custGeom>
              <a:avLst/>
              <a:gdLst/>
              <a:ahLst/>
              <a:cxnLst/>
              <a:rect l="l" t="t" r="r" b="b"/>
              <a:pathLst>
                <a:path w="4010025" h="2795904">
                  <a:moveTo>
                    <a:pt x="0" y="1129351"/>
                  </a:moveTo>
                  <a:lnTo>
                    <a:pt x="1563599" y="1129351"/>
                  </a:lnTo>
                  <a:lnTo>
                    <a:pt x="1563599" y="1360351"/>
                  </a:lnTo>
                  <a:lnTo>
                    <a:pt x="0" y="1360351"/>
                  </a:lnTo>
                  <a:lnTo>
                    <a:pt x="0" y="1129351"/>
                  </a:lnTo>
                  <a:close/>
                </a:path>
                <a:path w="4010025" h="2795904">
                  <a:moveTo>
                    <a:pt x="2218799" y="0"/>
                  </a:moveTo>
                  <a:lnTo>
                    <a:pt x="4009499" y="0"/>
                  </a:lnTo>
                  <a:lnTo>
                    <a:pt x="4009499" y="2795399"/>
                  </a:lnTo>
                  <a:lnTo>
                    <a:pt x="2218799" y="2795399"/>
                  </a:lnTo>
                  <a:lnTo>
                    <a:pt x="2218799" y="0"/>
                  </a:lnTo>
                  <a:close/>
                </a:path>
              </a:pathLst>
            </a:custGeom>
            <a:ln w="28574">
              <a:solidFill>
                <a:srgbClr val="1AA7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932550" y="2143200"/>
              <a:ext cx="1528445" cy="1315720"/>
            </a:xfrm>
            <a:custGeom>
              <a:avLst/>
              <a:gdLst/>
              <a:ahLst/>
              <a:cxnLst/>
              <a:rect l="l" t="t" r="r" b="b"/>
              <a:pathLst>
                <a:path w="1528445" h="1315720">
                  <a:moveTo>
                    <a:pt x="0" y="0"/>
                  </a:moveTo>
                  <a:lnTo>
                    <a:pt x="1528199" y="0"/>
                  </a:lnTo>
                  <a:lnTo>
                    <a:pt x="1528199" y="1315499"/>
                  </a:lnTo>
                  <a:lnTo>
                    <a:pt x="0" y="13154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1EA3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8425" y="4354800"/>
              <a:ext cx="1765300" cy="231140"/>
            </a:xfrm>
            <a:custGeom>
              <a:avLst/>
              <a:gdLst/>
              <a:ahLst/>
              <a:cxnLst/>
              <a:rect l="l" t="t" r="r" b="b"/>
              <a:pathLst>
                <a:path w="1765300" h="231139">
                  <a:moveTo>
                    <a:pt x="0" y="0"/>
                  </a:moveTo>
                  <a:lnTo>
                    <a:pt x="1764899" y="0"/>
                  </a:lnTo>
                  <a:lnTo>
                    <a:pt x="1764899" y="230999"/>
                  </a:lnTo>
                  <a:lnTo>
                    <a:pt x="0" y="2309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EC54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4168" y="986092"/>
            <a:ext cx="6986270" cy="2472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SzPct val="58333"/>
              <a:buFont typeface="Arial"/>
              <a:buChar char="●"/>
              <a:tabLst>
                <a:tab pos="347980" algn="l"/>
              </a:tabLst>
            </a:pPr>
            <a:r>
              <a:rPr sz="2400" b="1" spc="-10" dirty="0">
                <a:solidFill>
                  <a:srgbClr val="404040"/>
                </a:solidFill>
                <a:latin typeface="Courier New"/>
                <a:cs typeface="Courier New"/>
              </a:rPr>
              <a:t>PLAIN</a:t>
            </a:r>
            <a:endParaRPr sz="2400">
              <a:latin typeface="Courier New"/>
              <a:cs typeface="Courier New"/>
            </a:endParaRPr>
          </a:p>
          <a:p>
            <a:pPr marL="805180" lvl="1" indent="-366395">
              <a:lnSpc>
                <a:spcPct val="100000"/>
              </a:lnSpc>
              <a:spcBef>
                <a:spcPts val="30"/>
              </a:spcBef>
              <a:buSzPct val="90000"/>
              <a:buFont typeface="Arial"/>
              <a:buChar char="○"/>
              <a:tabLst>
                <a:tab pos="805180" algn="l"/>
              </a:tabLst>
            </a:pPr>
            <a:r>
              <a:rPr sz="20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Fixed-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width:</a:t>
            </a:r>
            <a:r>
              <a:rPr sz="2000" b="0" spc="-1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spc="-35" dirty="0">
                <a:solidFill>
                  <a:srgbClr val="404040"/>
                </a:solidFill>
                <a:latin typeface="Source Sans Pro Light"/>
                <a:cs typeface="Source Sans Pro Light"/>
              </a:rPr>
              <a:t>back-</a:t>
            </a:r>
            <a:r>
              <a:rPr sz="2000" b="0" spc="-20" dirty="0">
                <a:solidFill>
                  <a:srgbClr val="404040"/>
                </a:solidFill>
                <a:latin typeface="Source Sans Pro Light"/>
                <a:cs typeface="Source Sans Pro Light"/>
              </a:rPr>
              <a:t>to-back</a:t>
            </a:r>
            <a:endParaRPr sz="2000">
              <a:latin typeface="Source Sans Pro Light"/>
              <a:cs typeface="Source Sans Pro Light"/>
            </a:endParaRPr>
          </a:p>
          <a:p>
            <a:pPr marL="805180" lvl="1" indent="-366395">
              <a:lnSpc>
                <a:spcPct val="100000"/>
              </a:lnSpc>
              <a:buSzPct val="90000"/>
              <a:buFont typeface="Arial"/>
              <a:buChar char="○"/>
              <a:tabLst>
                <a:tab pos="805180" algn="l"/>
              </a:tabLst>
            </a:pP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Non</a:t>
            </a:r>
            <a:r>
              <a:rPr sz="2000" b="0" spc="-1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spc="-20" dirty="0">
                <a:solidFill>
                  <a:srgbClr val="404040"/>
                </a:solidFill>
                <a:latin typeface="Source Sans Pro Light"/>
                <a:cs typeface="Source Sans Pro Light"/>
              </a:rPr>
              <a:t>fixed-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width:</a:t>
            </a:r>
            <a:r>
              <a:rPr sz="20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length</a:t>
            </a:r>
            <a:r>
              <a:rPr sz="20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 prefixed</a:t>
            </a:r>
            <a:endParaRPr sz="2000">
              <a:latin typeface="Source Sans Pro Light"/>
              <a:cs typeface="Source Sans Pro Light"/>
            </a:endParaRPr>
          </a:p>
          <a:p>
            <a:pPr lvl="1">
              <a:lnSpc>
                <a:spcPct val="100000"/>
              </a:lnSpc>
              <a:spcBef>
                <a:spcPts val="1325"/>
              </a:spcBef>
              <a:buClr>
                <a:srgbClr val="404040"/>
              </a:buClr>
              <a:buFont typeface="Arial"/>
              <a:buChar char="○"/>
            </a:pPr>
            <a:endParaRPr sz="2000">
              <a:latin typeface="Source Sans Pro Light"/>
              <a:cs typeface="Source Sans Pro Light"/>
            </a:endParaRPr>
          </a:p>
          <a:p>
            <a:pPr marL="347980" indent="-335280">
              <a:lnSpc>
                <a:spcPct val="100000"/>
              </a:lnSpc>
              <a:buClr>
                <a:srgbClr val="000000"/>
              </a:buClr>
              <a:buSzPct val="58333"/>
              <a:buFont typeface="Arial"/>
              <a:buChar char="●"/>
              <a:tabLst>
                <a:tab pos="347980" algn="l"/>
              </a:tabLst>
            </a:pPr>
            <a:r>
              <a:rPr sz="2400" b="1" spc="-10" dirty="0">
                <a:solidFill>
                  <a:srgbClr val="404040"/>
                </a:solidFill>
                <a:latin typeface="Courier New"/>
                <a:cs typeface="Courier New"/>
              </a:rPr>
              <a:t>RLE_DICTIONARY</a:t>
            </a:r>
            <a:endParaRPr sz="2400">
              <a:latin typeface="Courier New"/>
              <a:cs typeface="Courier New"/>
            </a:endParaRPr>
          </a:p>
          <a:p>
            <a:pPr marL="805180" lvl="1" indent="-366395">
              <a:lnSpc>
                <a:spcPct val="100000"/>
              </a:lnSpc>
              <a:spcBef>
                <a:spcPts val="30"/>
              </a:spcBef>
              <a:buSzPct val="90000"/>
              <a:buFont typeface="Arial"/>
              <a:buChar char="○"/>
              <a:tabLst>
                <a:tab pos="805180" algn="l"/>
              </a:tabLst>
            </a:pP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Run-length</a:t>
            </a:r>
            <a:r>
              <a:rPr sz="2000" b="0" spc="-3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encoding</a:t>
            </a:r>
            <a:r>
              <a:rPr sz="2000" b="0" spc="-3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+</a:t>
            </a:r>
            <a:r>
              <a:rPr sz="2000" b="0" spc="-3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spc="-25" dirty="0">
                <a:solidFill>
                  <a:srgbClr val="404040"/>
                </a:solidFill>
                <a:latin typeface="Source Sans Pro Light"/>
                <a:cs typeface="Source Sans Pro Light"/>
              </a:rPr>
              <a:t>bit-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packing</a:t>
            </a:r>
            <a:r>
              <a:rPr sz="2000" b="0" spc="-3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+</a:t>
            </a:r>
            <a:r>
              <a:rPr sz="2000" b="0" spc="-3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dictionary</a:t>
            </a:r>
            <a:r>
              <a:rPr sz="2000" b="0" spc="-3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compression</a:t>
            </a:r>
            <a:endParaRPr sz="2000">
              <a:latin typeface="Source Sans Pro Light"/>
              <a:cs typeface="Source Sans Pro Light"/>
            </a:endParaRPr>
          </a:p>
          <a:p>
            <a:pPr marL="805180" lvl="1" indent="-366395">
              <a:lnSpc>
                <a:spcPct val="100000"/>
              </a:lnSpc>
              <a:buSzPct val="90000"/>
              <a:buFont typeface="Arial"/>
              <a:buChar char="○"/>
              <a:tabLst>
                <a:tab pos="805180" algn="l"/>
              </a:tabLst>
            </a:pP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Assumes</a:t>
            </a:r>
            <a:r>
              <a:rPr sz="2000" b="0" spc="-3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duplicate</a:t>
            </a:r>
            <a:r>
              <a:rPr sz="2000" b="0" spc="-3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and</a:t>
            </a:r>
            <a:r>
              <a:rPr sz="2000" b="0" spc="-3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repeated</a:t>
            </a:r>
            <a:r>
              <a:rPr sz="2000" b="0" spc="-3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values</a:t>
            </a:r>
            <a:endParaRPr sz="2000">
              <a:latin typeface="Source Sans Pro Light"/>
              <a:cs typeface="Source Sans Pro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Parquet:</a:t>
            </a:r>
            <a:r>
              <a:rPr spc="-75" dirty="0"/>
              <a:t> </a:t>
            </a:r>
            <a:r>
              <a:rPr dirty="0"/>
              <a:t>encoding</a:t>
            </a:r>
            <a:r>
              <a:rPr spc="-60" dirty="0"/>
              <a:t> </a:t>
            </a:r>
            <a:r>
              <a:rPr spc="-10" dirty="0"/>
              <a:t>schemes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6550" y="1365624"/>
            <a:ext cx="3324174" cy="9701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4168" y="986092"/>
            <a:ext cx="2922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SzPct val="58333"/>
              <a:buFont typeface="Arial"/>
              <a:buChar char="●"/>
              <a:tabLst>
                <a:tab pos="347980" algn="l"/>
              </a:tabLst>
            </a:pPr>
            <a:r>
              <a:rPr sz="2400" b="1" spc="-10" dirty="0">
                <a:solidFill>
                  <a:srgbClr val="404040"/>
                </a:solidFill>
                <a:latin typeface="Courier New"/>
                <a:cs typeface="Courier New"/>
              </a:rPr>
              <a:t>RLE_DICTIONARY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Parquet:</a:t>
            </a:r>
            <a:r>
              <a:rPr spc="-75" dirty="0"/>
              <a:t> </a:t>
            </a:r>
            <a:r>
              <a:rPr dirty="0"/>
              <a:t>encoding</a:t>
            </a:r>
            <a:r>
              <a:rPr spc="-60" dirty="0"/>
              <a:t> </a:t>
            </a:r>
            <a:r>
              <a:rPr spc="-10" dirty="0"/>
              <a:t>schemes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70612" y="1778189"/>
            <a:ext cx="8049259" cy="2596515"/>
            <a:chOff x="570612" y="1778189"/>
            <a:chExt cx="8049259" cy="25965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4900" y="1792400"/>
              <a:ext cx="8020260" cy="256797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84900" y="1792477"/>
              <a:ext cx="8020684" cy="2567940"/>
            </a:xfrm>
            <a:custGeom>
              <a:avLst/>
              <a:gdLst/>
              <a:ahLst/>
              <a:cxnLst/>
              <a:rect l="l" t="t" r="r" b="b"/>
              <a:pathLst>
                <a:path w="8020684" h="2567940">
                  <a:moveTo>
                    <a:pt x="0" y="0"/>
                  </a:moveTo>
                  <a:lnTo>
                    <a:pt x="1819499" y="0"/>
                  </a:lnTo>
                  <a:lnTo>
                    <a:pt x="1819499" y="2567400"/>
                  </a:lnTo>
                  <a:lnTo>
                    <a:pt x="0" y="2567400"/>
                  </a:lnTo>
                  <a:lnTo>
                    <a:pt x="0" y="0"/>
                  </a:lnTo>
                  <a:close/>
                </a:path>
                <a:path w="8020684" h="2567940">
                  <a:moveTo>
                    <a:pt x="3100314" y="52120"/>
                  </a:moveTo>
                  <a:lnTo>
                    <a:pt x="4919814" y="52120"/>
                  </a:lnTo>
                  <a:lnTo>
                    <a:pt x="4919814" y="1512220"/>
                  </a:lnTo>
                  <a:lnTo>
                    <a:pt x="3100314" y="1512220"/>
                  </a:lnTo>
                  <a:lnTo>
                    <a:pt x="3100314" y="52120"/>
                  </a:lnTo>
                  <a:close/>
                </a:path>
                <a:path w="8020684" h="2567940">
                  <a:moveTo>
                    <a:pt x="3100314" y="1587232"/>
                  </a:moveTo>
                  <a:lnTo>
                    <a:pt x="4919814" y="1587232"/>
                  </a:lnTo>
                  <a:lnTo>
                    <a:pt x="4919814" y="2501032"/>
                  </a:lnTo>
                  <a:lnTo>
                    <a:pt x="3100314" y="2501032"/>
                  </a:lnTo>
                  <a:lnTo>
                    <a:pt x="3100314" y="1587232"/>
                  </a:lnTo>
                  <a:close/>
                </a:path>
                <a:path w="8020684" h="2567940">
                  <a:moveTo>
                    <a:pt x="6200628" y="1653912"/>
                  </a:moveTo>
                  <a:lnTo>
                    <a:pt x="8020128" y="1653912"/>
                  </a:lnTo>
                  <a:lnTo>
                    <a:pt x="8020128" y="2409012"/>
                  </a:lnTo>
                  <a:lnTo>
                    <a:pt x="6200628" y="2409012"/>
                  </a:lnTo>
                  <a:lnTo>
                    <a:pt x="6200628" y="1653912"/>
                  </a:lnTo>
                  <a:close/>
                </a:path>
              </a:pathLst>
            </a:custGeom>
            <a:ln w="28574">
              <a:solidFill>
                <a:srgbClr val="DC3D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4168" y="986092"/>
            <a:ext cx="7073265" cy="758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SzPct val="58333"/>
              <a:buFont typeface="Arial"/>
              <a:buChar char="●"/>
              <a:tabLst>
                <a:tab pos="347980" algn="l"/>
              </a:tabLst>
            </a:pP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Smaller</a:t>
            </a:r>
            <a:r>
              <a:rPr sz="2400" b="0" spc="-6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files</a:t>
            </a:r>
            <a:r>
              <a:rPr sz="2400" b="0" spc="-6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means</a:t>
            </a:r>
            <a:r>
              <a:rPr sz="2400" b="0" spc="-6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less</a:t>
            </a:r>
            <a:r>
              <a:rPr sz="2400" b="0" spc="-6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spc="-25" dirty="0">
                <a:solidFill>
                  <a:srgbClr val="404040"/>
                </a:solidFill>
                <a:latin typeface="Roboto Light"/>
                <a:cs typeface="Roboto Light"/>
              </a:rPr>
              <a:t>I/O</a:t>
            </a:r>
            <a:endParaRPr sz="2400">
              <a:latin typeface="Roboto Light"/>
              <a:cs typeface="Roboto Light"/>
            </a:endParaRPr>
          </a:p>
          <a:p>
            <a:pPr marL="347980" indent="-335280">
              <a:lnSpc>
                <a:spcPct val="100000"/>
              </a:lnSpc>
              <a:spcBef>
                <a:spcPts val="15"/>
              </a:spcBef>
              <a:buClr>
                <a:srgbClr val="000000"/>
              </a:buClr>
              <a:buSzPct val="58333"/>
              <a:buFont typeface="Arial"/>
              <a:buChar char="●"/>
              <a:tabLst>
                <a:tab pos="347980" algn="l"/>
              </a:tabLst>
            </a:pP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Note:</a:t>
            </a:r>
            <a:r>
              <a:rPr sz="2400" b="0" spc="-4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single</a:t>
            </a:r>
            <a:r>
              <a:rPr sz="2400" b="0" spc="-4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dictionary</a:t>
            </a:r>
            <a:r>
              <a:rPr sz="2400" b="0" spc="-4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per</a:t>
            </a:r>
            <a:r>
              <a:rPr sz="2400" b="0" spc="-4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column</a:t>
            </a:r>
            <a:r>
              <a:rPr sz="2400" b="0" spc="-4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chunk,</a:t>
            </a:r>
            <a:r>
              <a:rPr sz="2400" b="0" spc="-4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size</a:t>
            </a:r>
            <a:r>
              <a:rPr sz="2400" b="0" spc="-4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spc="-10" dirty="0">
                <a:solidFill>
                  <a:srgbClr val="404040"/>
                </a:solidFill>
                <a:latin typeface="Roboto Light"/>
                <a:cs typeface="Roboto Light"/>
              </a:rPr>
              <a:t>limit</a:t>
            </a:r>
            <a:endParaRPr sz="2400">
              <a:latin typeface="Roboto Light"/>
              <a:cs typeface="Roboto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Optimization:</a:t>
            </a:r>
            <a:r>
              <a:rPr spc="-150" dirty="0"/>
              <a:t> </a:t>
            </a:r>
            <a:r>
              <a:rPr dirty="0"/>
              <a:t>dictionary</a:t>
            </a:r>
            <a:r>
              <a:rPr spc="-150" dirty="0"/>
              <a:t> </a:t>
            </a:r>
            <a:r>
              <a:rPr spc="-10" dirty="0"/>
              <a:t>encoding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54450" y="2782828"/>
            <a:ext cx="4063365" cy="88265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2400" b="1" dirty="0">
                <a:solidFill>
                  <a:srgbClr val="404040"/>
                </a:solidFill>
                <a:latin typeface="Roboto"/>
                <a:cs typeface="Roboto"/>
              </a:rPr>
              <a:t>Dictionary</a:t>
            </a:r>
            <a:r>
              <a:rPr sz="2400" b="1" spc="-110" dirty="0">
                <a:solidFill>
                  <a:srgbClr val="404040"/>
                </a:solidFill>
                <a:latin typeface="Roboto"/>
                <a:cs typeface="Roboto"/>
              </a:rPr>
              <a:t> </a:t>
            </a:r>
            <a:r>
              <a:rPr sz="2400" b="1" dirty="0">
                <a:solidFill>
                  <a:srgbClr val="404040"/>
                </a:solidFill>
                <a:latin typeface="Roboto"/>
                <a:cs typeface="Roboto"/>
              </a:rPr>
              <a:t>too</a:t>
            </a:r>
            <a:r>
              <a:rPr sz="2400" b="1" spc="-105" dirty="0">
                <a:solidFill>
                  <a:srgbClr val="404040"/>
                </a:solidFill>
                <a:latin typeface="Roboto"/>
                <a:cs typeface="Roboto"/>
              </a:rPr>
              <a:t> </a:t>
            </a:r>
            <a:r>
              <a:rPr sz="2400" b="1" spc="-20" dirty="0">
                <a:solidFill>
                  <a:srgbClr val="404040"/>
                </a:solidFill>
                <a:latin typeface="Roboto"/>
                <a:cs typeface="Roboto"/>
              </a:rPr>
              <a:t>big?</a:t>
            </a:r>
            <a:endParaRPr sz="240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sz="2400" b="0" spc="-10" dirty="0">
                <a:solidFill>
                  <a:srgbClr val="404040"/>
                </a:solidFill>
                <a:latin typeface="Roboto Light"/>
                <a:cs typeface="Roboto Light"/>
              </a:rPr>
              <a:t>Automatic</a:t>
            </a:r>
            <a:r>
              <a:rPr sz="2400" b="0" spc="-8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fallback</a:t>
            </a:r>
            <a:r>
              <a:rPr sz="2400" b="0" spc="-8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to</a:t>
            </a:r>
            <a:r>
              <a:rPr sz="2400" b="0" spc="-6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ourier New"/>
                <a:cs typeface="Courier New"/>
              </a:rPr>
              <a:t>PLAIN</a:t>
            </a:r>
            <a:r>
              <a:rPr sz="2400" b="0" spc="-10" dirty="0">
                <a:solidFill>
                  <a:srgbClr val="404040"/>
                </a:solidFill>
                <a:latin typeface="Roboto Light"/>
                <a:cs typeface="Roboto Light"/>
              </a:rPr>
              <a:t>...</a:t>
            </a:r>
            <a:endParaRPr sz="2400">
              <a:latin typeface="Roboto Light"/>
              <a:cs typeface="Roboto Ligh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214975" y="2028275"/>
            <a:ext cx="1833245" cy="2540635"/>
            <a:chOff x="1214975" y="2028275"/>
            <a:chExt cx="1833245" cy="254063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4975" y="2028275"/>
              <a:ext cx="1833023" cy="254019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321489" y="2238914"/>
              <a:ext cx="1631950" cy="1518285"/>
            </a:xfrm>
            <a:custGeom>
              <a:avLst/>
              <a:gdLst/>
              <a:ahLst/>
              <a:cxnLst/>
              <a:rect l="l" t="t" r="r" b="b"/>
              <a:pathLst>
                <a:path w="1631950" h="1518285">
                  <a:moveTo>
                    <a:pt x="0" y="0"/>
                  </a:moveTo>
                  <a:lnTo>
                    <a:pt x="1631699" y="0"/>
                  </a:lnTo>
                  <a:lnTo>
                    <a:pt x="1631699" y="1517999"/>
                  </a:lnTo>
                  <a:lnTo>
                    <a:pt x="0" y="15179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DC3D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24952" y="3057296"/>
              <a:ext cx="1424940" cy="210820"/>
            </a:xfrm>
            <a:custGeom>
              <a:avLst/>
              <a:gdLst/>
              <a:ahLst/>
              <a:cxnLst/>
              <a:rect l="l" t="t" r="r" b="b"/>
              <a:pathLst>
                <a:path w="1424939" h="210820">
                  <a:moveTo>
                    <a:pt x="0" y="0"/>
                  </a:moveTo>
                  <a:lnTo>
                    <a:pt x="1424699" y="0"/>
                  </a:lnTo>
                  <a:lnTo>
                    <a:pt x="1424699" y="210599"/>
                  </a:lnTo>
                  <a:lnTo>
                    <a:pt x="0" y="2105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1AA7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4168" y="869615"/>
            <a:ext cx="4138929" cy="1494155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15"/>
              </a:spcBef>
              <a:buClr>
                <a:srgbClr val="000000"/>
              </a:buClr>
              <a:buSzPct val="58333"/>
              <a:buFont typeface="Arial"/>
              <a:buChar char="●"/>
              <a:tabLst>
                <a:tab pos="347980" algn="l"/>
              </a:tabLst>
            </a:pP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Increase</a:t>
            </a:r>
            <a:r>
              <a:rPr sz="2400" b="0" spc="-7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max</a:t>
            </a:r>
            <a:r>
              <a:rPr sz="2400" b="0" spc="-6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dictionary</a:t>
            </a:r>
            <a:r>
              <a:rPr sz="2400" b="0" spc="-6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spc="-20" dirty="0">
                <a:solidFill>
                  <a:srgbClr val="404040"/>
                </a:solidFill>
                <a:latin typeface="Roboto Light"/>
                <a:cs typeface="Roboto Light"/>
              </a:rPr>
              <a:t>size</a:t>
            </a:r>
            <a:endParaRPr sz="2400">
              <a:latin typeface="Roboto Light"/>
              <a:cs typeface="Roboto Light"/>
            </a:endParaRPr>
          </a:p>
          <a:p>
            <a:pPr marL="805815">
              <a:lnSpc>
                <a:spcPct val="100000"/>
              </a:lnSpc>
              <a:spcBef>
                <a:spcPts val="535"/>
              </a:spcBef>
            </a:pPr>
            <a:r>
              <a:rPr sz="1400" spc="-10" dirty="0">
                <a:solidFill>
                  <a:srgbClr val="404040"/>
                </a:solidFill>
                <a:latin typeface="Courier New"/>
                <a:cs typeface="Courier New"/>
              </a:rPr>
              <a:t>parquet.dictionary.page.size</a:t>
            </a:r>
            <a:endParaRPr sz="1400">
              <a:latin typeface="Courier New"/>
              <a:cs typeface="Courier New"/>
            </a:endParaRPr>
          </a:p>
          <a:p>
            <a:pPr marL="347980" indent="-335280">
              <a:lnSpc>
                <a:spcPct val="100000"/>
              </a:lnSpc>
              <a:spcBef>
                <a:spcPts val="455"/>
              </a:spcBef>
              <a:buClr>
                <a:srgbClr val="000000"/>
              </a:buClr>
              <a:buSzPct val="58333"/>
              <a:buFont typeface="Arial"/>
              <a:buChar char="●"/>
              <a:tabLst>
                <a:tab pos="347980" algn="l"/>
              </a:tabLst>
            </a:pP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Decrease</a:t>
            </a:r>
            <a:r>
              <a:rPr sz="2400" b="0" spc="-7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spc="-30" dirty="0">
                <a:solidFill>
                  <a:srgbClr val="404040"/>
                </a:solidFill>
                <a:latin typeface="Roboto Light"/>
                <a:cs typeface="Roboto Light"/>
              </a:rPr>
              <a:t>row-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group</a:t>
            </a:r>
            <a:r>
              <a:rPr sz="2400" b="0" spc="-7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spc="-20" dirty="0">
                <a:solidFill>
                  <a:srgbClr val="404040"/>
                </a:solidFill>
                <a:latin typeface="Roboto Light"/>
                <a:cs typeface="Roboto Light"/>
              </a:rPr>
              <a:t>size</a:t>
            </a:r>
            <a:endParaRPr sz="2400">
              <a:latin typeface="Roboto Light"/>
              <a:cs typeface="Roboto Light"/>
            </a:endParaRPr>
          </a:p>
          <a:p>
            <a:pPr marL="805815">
              <a:lnSpc>
                <a:spcPct val="100000"/>
              </a:lnSpc>
              <a:spcBef>
                <a:spcPts val="535"/>
              </a:spcBef>
            </a:pPr>
            <a:r>
              <a:rPr sz="1400" spc="-10" dirty="0">
                <a:solidFill>
                  <a:srgbClr val="404040"/>
                </a:solidFill>
                <a:latin typeface="Courier New"/>
                <a:cs typeface="Courier New"/>
              </a:rPr>
              <a:t>parquet.block.size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2888" y="363231"/>
            <a:ext cx="61868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Optimization:</a:t>
            </a:r>
            <a:r>
              <a:rPr spc="-150" dirty="0"/>
              <a:t> </a:t>
            </a:r>
            <a:r>
              <a:rPr dirty="0"/>
              <a:t>dictionary</a:t>
            </a:r>
            <a:r>
              <a:rPr spc="-150" dirty="0"/>
              <a:t> </a:t>
            </a:r>
            <a:r>
              <a:rPr spc="-10" dirty="0"/>
              <a:t>encoding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4168" y="986092"/>
            <a:ext cx="63322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SzPct val="58333"/>
              <a:buFont typeface="Arial"/>
              <a:buChar char="●"/>
              <a:tabLst>
                <a:tab pos="347980" algn="l"/>
              </a:tabLst>
            </a:pP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Inspect</a:t>
            </a:r>
            <a:r>
              <a:rPr sz="2400" b="0" spc="-5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Parquet</a:t>
            </a:r>
            <a:r>
              <a:rPr sz="2400" b="0" spc="-4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files</a:t>
            </a:r>
            <a:r>
              <a:rPr sz="2400" b="0" spc="-4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using</a:t>
            </a:r>
            <a:r>
              <a:rPr sz="2400" b="0" spc="-2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ourier New"/>
                <a:cs typeface="Courier New"/>
              </a:rPr>
              <a:t>parquet-tools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Optimization:</a:t>
            </a:r>
            <a:r>
              <a:rPr spc="-150" dirty="0"/>
              <a:t> </a:t>
            </a:r>
            <a:r>
              <a:rPr dirty="0"/>
              <a:t>dictionary</a:t>
            </a:r>
            <a:r>
              <a:rPr spc="-150" dirty="0"/>
              <a:t> </a:t>
            </a:r>
            <a:r>
              <a:rPr spc="-10" dirty="0"/>
              <a:t>encoding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750" y="1500675"/>
            <a:ext cx="6856498" cy="28896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7234" y="0"/>
            <a:ext cx="9086850" cy="5143500"/>
            <a:chOff x="57234" y="0"/>
            <a:chExt cx="9086850" cy="5143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3550" y="4802532"/>
              <a:ext cx="1186830" cy="2604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6530" y="0"/>
              <a:ext cx="7577468" cy="497510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89363" y="4752302"/>
              <a:ext cx="678180" cy="391795"/>
            </a:xfrm>
            <a:custGeom>
              <a:avLst/>
              <a:gdLst/>
              <a:ahLst/>
              <a:cxnLst/>
              <a:rect l="l" t="t" r="r" b="b"/>
              <a:pathLst>
                <a:path w="678180" h="391795">
                  <a:moveTo>
                    <a:pt x="677999" y="391199"/>
                  </a:moveTo>
                  <a:lnTo>
                    <a:pt x="0" y="391199"/>
                  </a:lnTo>
                  <a:lnTo>
                    <a:pt x="0" y="0"/>
                  </a:lnTo>
                  <a:lnTo>
                    <a:pt x="677999" y="0"/>
                  </a:lnTo>
                  <a:lnTo>
                    <a:pt x="677999" y="391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234" y="114301"/>
              <a:ext cx="1049711" cy="111444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60825" y="1056014"/>
            <a:ext cx="7131684" cy="208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5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45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500" dirty="0">
                <a:solidFill>
                  <a:srgbClr val="FFFFFF"/>
                </a:solidFill>
                <a:latin typeface="Arial"/>
                <a:cs typeface="Arial"/>
              </a:rPr>
              <a:t>Parquet</a:t>
            </a:r>
            <a:r>
              <a:rPr sz="45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500" dirty="0">
                <a:solidFill>
                  <a:srgbClr val="FFFFFF"/>
                </a:solidFill>
                <a:latin typeface="Arial"/>
                <a:cs typeface="Arial"/>
              </a:rPr>
              <a:t>Format</a:t>
            </a:r>
            <a:r>
              <a:rPr sz="45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500" spc="-2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4500" dirty="0">
                <a:solidFill>
                  <a:srgbClr val="FFFFFF"/>
                </a:solidFill>
                <a:latin typeface="Arial"/>
                <a:cs typeface="Arial"/>
              </a:rPr>
              <a:t>Performance</a:t>
            </a:r>
            <a:r>
              <a:rPr sz="45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500" spc="-10" dirty="0">
                <a:solidFill>
                  <a:srgbClr val="FFFFFF"/>
                </a:solidFill>
                <a:latin typeface="Arial"/>
                <a:cs typeface="Arial"/>
              </a:rPr>
              <a:t>Optimization Opportunities</a:t>
            </a:r>
            <a:endParaRPr sz="45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60825" y="3388907"/>
            <a:ext cx="4879975" cy="1394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Boudewijn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Braams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Software</a:t>
            </a: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Engineer</a:t>
            </a: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Databricks</a:t>
            </a:r>
            <a:endParaRPr sz="2400">
              <a:latin typeface="Arial"/>
              <a:cs typeface="Arial"/>
            </a:endParaRPr>
          </a:p>
          <a:p>
            <a:pPr marL="82550">
              <a:lnSpc>
                <a:spcPct val="100000"/>
              </a:lnSpc>
              <a:spcBef>
                <a:spcPts val="2645"/>
              </a:spcBef>
            </a:pPr>
            <a:r>
              <a:rPr sz="2000" b="1" dirty="0">
                <a:solidFill>
                  <a:srgbClr val="FFFF6B"/>
                </a:solidFill>
                <a:latin typeface="Arial"/>
                <a:cs typeface="Arial"/>
              </a:rPr>
              <a:t>#UnifiedDataAnalytics</a:t>
            </a:r>
            <a:r>
              <a:rPr sz="2000" b="1" spc="-114" dirty="0">
                <a:solidFill>
                  <a:srgbClr val="FFFF6B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FF6B"/>
                </a:solidFill>
                <a:latin typeface="Arial"/>
                <a:cs typeface="Arial"/>
              </a:rPr>
              <a:t>#SparkAISummit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4168" y="986092"/>
            <a:ext cx="5474335" cy="1342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SzPct val="58333"/>
              <a:buFont typeface="Arial"/>
              <a:buChar char="●"/>
              <a:tabLst>
                <a:tab pos="347980" algn="l"/>
              </a:tabLst>
            </a:pP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Compression</a:t>
            </a:r>
            <a:r>
              <a:rPr sz="2400" b="0" spc="-8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of</a:t>
            </a:r>
            <a:r>
              <a:rPr sz="2400" b="0" spc="-7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entire</a:t>
            </a:r>
            <a:r>
              <a:rPr sz="2400" b="0" spc="-7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spc="-10" dirty="0">
                <a:solidFill>
                  <a:srgbClr val="404040"/>
                </a:solidFill>
                <a:latin typeface="Roboto Light"/>
                <a:cs typeface="Roboto Light"/>
              </a:rPr>
              <a:t>pages</a:t>
            </a:r>
            <a:endParaRPr sz="2400">
              <a:latin typeface="Roboto Light"/>
              <a:cs typeface="Roboto Light"/>
            </a:endParaRPr>
          </a:p>
          <a:p>
            <a:pPr marL="805180" lvl="1" indent="-366395">
              <a:lnSpc>
                <a:spcPct val="100000"/>
              </a:lnSpc>
              <a:spcBef>
                <a:spcPts val="30"/>
              </a:spcBef>
              <a:buSzPct val="90000"/>
              <a:buFont typeface="Arial"/>
              <a:buChar char="○"/>
              <a:tabLst>
                <a:tab pos="805180" algn="l"/>
              </a:tabLst>
            </a:pPr>
            <a:r>
              <a:rPr sz="20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Compression</a:t>
            </a:r>
            <a:r>
              <a:rPr sz="2000" b="0" spc="-3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schemes</a:t>
            </a:r>
            <a:r>
              <a:rPr sz="2000" b="0" spc="-3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(snappy,</a:t>
            </a:r>
            <a:r>
              <a:rPr sz="2000" b="0" spc="-3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gzip,</a:t>
            </a:r>
            <a:r>
              <a:rPr sz="2000" b="0" spc="-3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lzo…)</a:t>
            </a:r>
            <a:endParaRPr sz="2000">
              <a:latin typeface="Source Sans Pro Light"/>
              <a:cs typeface="Source Sans Pro Light"/>
            </a:endParaRPr>
          </a:p>
          <a:p>
            <a:pPr marL="1263015">
              <a:lnSpc>
                <a:spcPct val="100000"/>
              </a:lnSpc>
              <a:spcBef>
                <a:spcPts val="505"/>
              </a:spcBef>
            </a:pPr>
            <a:r>
              <a:rPr sz="1400" spc="-10" dirty="0">
                <a:solidFill>
                  <a:srgbClr val="404040"/>
                </a:solidFill>
                <a:latin typeface="Courier New"/>
                <a:cs typeface="Courier New"/>
              </a:rPr>
              <a:t>spark.sql.parquet.compression.codec</a:t>
            </a:r>
            <a:endParaRPr sz="1400">
              <a:latin typeface="Courier New"/>
              <a:cs typeface="Courier New"/>
            </a:endParaRPr>
          </a:p>
          <a:p>
            <a:pPr marL="805180" lvl="1" indent="-366395">
              <a:lnSpc>
                <a:spcPct val="100000"/>
              </a:lnSpc>
              <a:spcBef>
                <a:spcPts val="470"/>
              </a:spcBef>
              <a:buSzPct val="90000"/>
              <a:buFont typeface="Arial"/>
              <a:buChar char="○"/>
              <a:tabLst>
                <a:tab pos="805180" algn="l"/>
              </a:tabLst>
            </a:pPr>
            <a:r>
              <a:rPr sz="20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Decompression</a:t>
            </a:r>
            <a:r>
              <a:rPr sz="2000" b="0" spc="-2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speed</a:t>
            </a:r>
            <a:r>
              <a:rPr sz="2000" b="0" spc="-1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vs</a:t>
            </a:r>
            <a:r>
              <a:rPr sz="2000" b="0" spc="-1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I/O</a:t>
            </a:r>
            <a:r>
              <a:rPr sz="2000" b="0" spc="-1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savings</a:t>
            </a:r>
            <a:r>
              <a:rPr sz="2000" b="0" spc="-1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spc="-20" dirty="0">
                <a:solidFill>
                  <a:srgbClr val="404040"/>
                </a:solidFill>
                <a:latin typeface="Source Sans Pro Light"/>
                <a:cs typeface="Source Sans Pro Light"/>
              </a:rPr>
              <a:t>trade-</a:t>
            </a:r>
            <a:r>
              <a:rPr sz="2000" b="0" spc="-25" dirty="0">
                <a:solidFill>
                  <a:srgbClr val="404040"/>
                </a:solidFill>
                <a:latin typeface="Source Sans Pro Light"/>
                <a:cs typeface="Source Sans Pro Light"/>
              </a:rPr>
              <a:t>off</a:t>
            </a:r>
            <a:endParaRPr sz="2000">
              <a:latin typeface="Source Sans Pro Light"/>
              <a:cs typeface="Source Sans Pro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Optimization:</a:t>
            </a:r>
            <a:r>
              <a:rPr spc="-75" dirty="0"/>
              <a:t> </a:t>
            </a:r>
            <a:r>
              <a:rPr dirty="0"/>
              <a:t>page</a:t>
            </a:r>
            <a:r>
              <a:rPr spc="-75" dirty="0"/>
              <a:t> </a:t>
            </a:r>
            <a:r>
              <a:rPr spc="-10" dirty="0"/>
              <a:t>compression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72508" y="2597729"/>
            <a:ext cx="4027280" cy="196974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32973" y="1188615"/>
            <a:ext cx="4277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Courier New"/>
                <a:cs typeface="Courier New"/>
              </a:rPr>
              <a:t>SELECT</a:t>
            </a:r>
            <a:r>
              <a:rPr sz="1800" spc="-2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404040"/>
                </a:solidFill>
                <a:latin typeface="Courier New"/>
                <a:cs typeface="Courier New"/>
              </a:rPr>
              <a:t>*</a:t>
            </a:r>
            <a:r>
              <a:rPr sz="1800" spc="-1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404040"/>
                </a:solidFill>
                <a:latin typeface="Courier New"/>
                <a:cs typeface="Courier New"/>
              </a:rPr>
              <a:t>FROM</a:t>
            </a:r>
            <a:r>
              <a:rPr sz="1800" spc="-1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404040"/>
                </a:solidFill>
                <a:latin typeface="Courier New"/>
                <a:cs typeface="Courier New"/>
              </a:rPr>
              <a:t>table</a:t>
            </a:r>
            <a:r>
              <a:rPr sz="1800" spc="-2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404040"/>
                </a:solidFill>
                <a:latin typeface="Courier New"/>
                <a:cs typeface="Courier New"/>
              </a:rPr>
              <a:t>WHERE</a:t>
            </a:r>
            <a:r>
              <a:rPr sz="1800" spc="-1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404040"/>
                </a:solidFill>
                <a:latin typeface="Courier New"/>
                <a:cs typeface="Courier New"/>
              </a:rPr>
              <a:t>x</a:t>
            </a:r>
            <a:r>
              <a:rPr sz="1800" b="1" spc="-1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404040"/>
                </a:solidFill>
                <a:latin typeface="Courier New"/>
                <a:cs typeface="Courier New"/>
              </a:rPr>
              <a:t>&gt;</a:t>
            </a:r>
            <a:r>
              <a:rPr sz="1800" b="1" spc="-1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1800" b="1" spc="-50" dirty="0">
                <a:solidFill>
                  <a:srgbClr val="404040"/>
                </a:solidFill>
                <a:latin typeface="Courier New"/>
                <a:cs typeface="Courier New"/>
              </a:rPr>
              <a:t>5</a:t>
            </a:r>
            <a:endParaRPr sz="1800">
              <a:latin typeface="Courier New"/>
              <a:cs typeface="Courier New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345332" y="1906352"/>
          <a:ext cx="4530090" cy="92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4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2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14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5910">
                <a:tc>
                  <a:txBody>
                    <a:bodyPr/>
                    <a:lstStyle/>
                    <a:p>
                      <a:pPr marR="29209" algn="ctr">
                        <a:lnSpc>
                          <a:spcPts val="1860"/>
                        </a:lnSpc>
                      </a:pPr>
                      <a:r>
                        <a:rPr sz="1800" spc="-10" dirty="0">
                          <a:solidFill>
                            <a:srgbClr val="1AA755"/>
                          </a:solidFill>
                          <a:latin typeface="Courier New"/>
                          <a:cs typeface="Courier New"/>
                        </a:rPr>
                        <a:t>Row-group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0"/>
                        </a:lnSpc>
                      </a:pPr>
                      <a:r>
                        <a:rPr sz="1800" spc="-25" dirty="0">
                          <a:solidFill>
                            <a:srgbClr val="1AA755"/>
                          </a:solidFill>
                          <a:latin typeface="Courier New"/>
                          <a:cs typeface="Courier New"/>
                        </a:rPr>
                        <a:t>0: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0"/>
                        </a:lnSpc>
                      </a:pPr>
                      <a:r>
                        <a:rPr sz="1800" spc="-25" dirty="0">
                          <a:solidFill>
                            <a:srgbClr val="1AA755"/>
                          </a:solidFill>
                          <a:latin typeface="Courier New"/>
                          <a:cs typeface="Courier New"/>
                        </a:rPr>
                        <a:t>x: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0"/>
                        </a:lnSpc>
                      </a:pPr>
                      <a:r>
                        <a:rPr sz="1800" spc="-10" dirty="0">
                          <a:solidFill>
                            <a:srgbClr val="1AA755"/>
                          </a:solidFill>
                          <a:latin typeface="Courier New"/>
                          <a:cs typeface="Courier New"/>
                        </a:rPr>
                        <a:t>[min: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0"/>
                        </a:lnSpc>
                      </a:pPr>
                      <a:r>
                        <a:rPr sz="1800" b="1" spc="-25" dirty="0">
                          <a:solidFill>
                            <a:srgbClr val="1AA755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1800" spc="-25" dirty="0">
                          <a:solidFill>
                            <a:srgbClr val="1AA755"/>
                          </a:solidFill>
                          <a:latin typeface="Courier New"/>
                          <a:cs typeface="Courier New"/>
                        </a:rPr>
                        <a:t>,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0"/>
                        </a:lnSpc>
                      </a:pPr>
                      <a:r>
                        <a:rPr sz="1800" spc="-20" dirty="0">
                          <a:solidFill>
                            <a:srgbClr val="1AA755"/>
                          </a:solidFill>
                          <a:latin typeface="Courier New"/>
                          <a:cs typeface="Courier New"/>
                        </a:rPr>
                        <a:t>max: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830" algn="ctr">
                        <a:lnSpc>
                          <a:spcPts val="1860"/>
                        </a:lnSpc>
                      </a:pPr>
                      <a:r>
                        <a:rPr sz="1800" b="1" spc="-25" dirty="0">
                          <a:solidFill>
                            <a:srgbClr val="1AA755"/>
                          </a:solidFill>
                          <a:latin typeface="Courier New"/>
                          <a:cs typeface="Courier New"/>
                        </a:rPr>
                        <a:t>9</a:t>
                      </a:r>
                      <a:r>
                        <a:rPr sz="1800" spc="-25" dirty="0">
                          <a:solidFill>
                            <a:srgbClr val="1AA755"/>
                          </a:solidFill>
                          <a:latin typeface="Courier New"/>
                          <a:cs typeface="Courier New"/>
                        </a:rPr>
                        <a:t>]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marR="29209" algn="ctr">
                        <a:lnSpc>
                          <a:spcPts val="2150"/>
                        </a:lnSpc>
                      </a:pPr>
                      <a:r>
                        <a:rPr sz="1800" spc="-10" dirty="0">
                          <a:solidFill>
                            <a:srgbClr val="1AA755"/>
                          </a:solidFill>
                          <a:latin typeface="Courier New"/>
                          <a:cs typeface="Courier New"/>
                        </a:rPr>
                        <a:t>Row-group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0"/>
                        </a:lnSpc>
                      </a:pPr>
                      <a:r>
                        <a:rPr sz="1800" spc="-25" dirty="0">
                          <a:solidFill>
                            <a:srgbClr val="1AA755"/>
                          </a:solidFill>
                          <a:latin typeface="Courier New"/>
                          <a:cs typeface="Courier New"/>
                        </a:rPr>
                        <a:t>1: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0"/>
                        </a:lnSpc>
                      </a:pPr>
                      <a:r>
                        <a:rPr sz="1800" spc="-25" dirty="0">
                          <a:solidFill>
                            <a:srgbClr val="1AA755"/>
                          </a:solidFill>
                          <a:latin typeface="Courier New"/>
                          <a:cs typeface="Courier New"/>
                        </a:rPr>
                        <a:t>x: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0"/>
                        </a:lnSpc>
                      </a:pPr>
                      <a:r>
                        <a:rPr sz="1800" spc="-10" dirty="0">
                          <a:solidFill>
                            <a:srgbClr val="1AA755"/>
                          </a:solidFill>
                          <a:latin typeface="Courier New"/>
                          <a:cs typeface="Courier New"/>
                        </a:rPr>
                        <a:t>[min: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0"/>
                        </a:lnSpc>
                      </a:pPr>
                      <a:r>
                        <a:rPr sz="1800" b="1" spc="-25" dirty="0">
                          <a:solidFill>
                            <a:srgbClr val="1AA755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r>
                        <a:rPr sz="1800" spc="-25" dirty="0">
                          <a:solidFill>
                            <a:srgbClr val="1AA755"/>
                          </a:solidFill>
                          <a:latin typeface="Courier New"/>
                          <a:cs typeface="Courier New"/>
                        </a:rPr>
                        <a:t>,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0"/>
                        </a:lnSpc>
                      </a:pPr>
                      <a:r>
                        <a:rPr sz="1800" spc="-20" dirty="0">
                          <a:solidFill>
                            <a:srgbClr val="1AA755"/>
                          </a:solidFill>
                          <a:latin typeface="Courier New"/>
                          <a:cs typeface="Courier New"/>
                        </a:rPr>
                        <a:t>max: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830" algn="ctr">
                        <a:lnSpc>
                          <a:spcPts val="2150"/>
                        </a:lnSpc>
                      </a:pPr>
                      <a:r>
                        <a:rPr sz="1800" b="1" spc="-25" dirty="0">
                          <a:solidFill>
                            <a:srgbClr val="1AA755"/>
                          </a:solidFill>
                          <a:latin typeface="Courier New"/>
                          <a:cs typeface="Courier New"/>
                        </a:rPr>
                        <a:t>7</a:t>
                      </a:r>
                      <a:r>
                        <a:rPr sz="1800" spc="-25" dirty="0">
                          <a:solidFill>
                            <a:srgbClr val="1AA755"/>
                          </a:solidFill>
                          <a:latin typeface="Courier New"/>
                          <a:cs typeface="Courier New"/>
                        </a:rPr>
                        <a:t>]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910">
                <a:tc>
                  <a:txBody>
                    <a:bodyPr/>
                    <a:lstStyle/>
                    <a:p>
                      <a:pPr marR="29209" algn="ctr">
                        <a:lnSpc>
                          <a:spcPts val="2150"/>
                        </a:lnSpc>
                      </a:pPr>
                      <a:r>
                        <a:rPr sz="1800" spc="-10" dirty="0">
                          <a:solidFill>
                            <a:srgbClr val="DC3D08"/>
                          </a:solidFill>
                          <a:latin typeface="Courier New"/>
                          <a:cs typeface="Courier New"/>
                        </a:rPr>
                        <a:t>Row-group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0"/>
                        </a:lnSpc>
                      </a:pPr>
                      <a:r>
                        <a:rPr sz="1800" spc="-25" dirty="0">
                          <a:solidFill>
                            <a:srgbClr val="DC3D08"/>
                          </a:solidFill>
                          <a:latin typeface="Courier New"/>
                          <a:cs typeface="Courier New"/>
                        </a:rPr>
                        <a:t>2: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0"/>
                        </a:lnSpc>
                      </a:pPr>
                      <a:r>
                        <a:rPr sz="1800" spc="-25" dirty="0">
                          <a:solidFill>
                            <a:srgbClr val="DC3D08"/>
                          </a:solidFill>
                          <a:latin typeface="Courier New"/>
                          <a:cs typeface="Courier New"/>
                        </a:rPr>
                        <a:t>x: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0"/>
                        </a:lnSpc>
                      </a:pPr>
                      <a:r>
                        <a:rPr sz="1800" spc="-10" dirty="0">
                          <a:solidFill>
                            <a:srgbClr val="DC3D08"/>
                          </a:solidFill>
                          <a:latin typeface="Courier New"/>
                          <a:cs typeface="Courier New"/>
                        </a:rPr>
                        <a:t>[min: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0"/>
                        </a:lnSpc>
                      </a:pPr>
                      <a:r>
                        <a:rPr sz="1800" b="1" spc="-25" dirty="0">
                          <a:solidFill>
                            <a:srgbClr val="DC3D08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1800" spc="-25" dirty="0">
                          <a:solidFill>
                            <a:srgbClr val="DC3D08"/>
                          </a:solidFill>
                          <a:latin typeface="Courier New"/>
                          <a:cs typeface="Courier New"/>
                        </a:rPr>
                        <a:t>,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0"/>
                        </a:lnSpc>
                      </a:pPr>
                      <a:r>
                        <a:rPr sz="1800" spc="-20" dirty="0">
                          <a:solidFill>
                            <a:srgbClr val="DC3D08"/>
                          </a:solidFill>
                          <a:latin typeface="Courier New"/>
                          <a:cs typeface="Courier New"/>
                        </a:rPr>
                        <a:t>max: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830" algn="ctr">
                        <a:lnSpc>
                          <a:spcPts val="2150"/>
                        </a:lnSpc>
                      </a:pPr>
                      <a:r>
                        <a:rPr sz="1800" b="1" spc="-25" dirty="0">
                          <a:solidFill>
                            <a:srgbClr val="DC3D08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r>
                        <a:rPr sz="1800" spc="-25" dirty="0">
                          <a:solidFill>
                            <a:srgbClr val="DC3D08"/>
                          </a:solidFill>
                          <a:latin typeface="Courier New"/>
                          <a:cs typeface="Courier New"/>
                        </a:rPr>
                        <a:t>]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364168" y="2855490"/>
            <a:ext cx="4289425" cy="1242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404040"/>
                </a:solidFill>
                <a:latin typeface="Courier New"/>
                <a:cs typeface="Courier New"/>
              </a:rPr>
              <a:t>…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80"/>
              </a:spcBef>
            </a:pPr>
            <a:endParaRPr sz="1800">
              <a:latin typeface="Courier New"/>
              <a:cs typeface="Courier New"/>
            </a:endParaRPr>
          </a:p>
          <a:p>
            <a:pPr marL="347980" indent="-335280">
              <a:lnSpc>
                <a:spcPct val="100000"/>
              </a:lnSpc>
              <a:buClr>
                <a:srgbClr val="000000"/>
              </a:buClr>
              <a:buSzPct val="58333"/>
              <a:buFont typeface="Arial"/>
              <a:buChar char="●"/>
              <a:tabLst>
                <a:tab pos="347980" algn="l"/>
              </a:tabLst>
            </a:pPr>
            <a:r>
              <a:rPr sz="2400" b="0" spc="-10" dirty="0">
                <a:solidFill>
                  <a:srgbClr val="404040"/>
                </a:solidFill>
                <a:latin typeface="Roboto Light"/>
                <a:cs typeface="Roboto Light"/>
              </a:rPr>
              <a:t>Leverage</a:t>
            </a:r>
            <a:r>
              <a:rPr sz="2400" b="0" spc="-6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min/max</a:t>
            </a:r>
            <a:r>
              <a:rPr sz="2400" b="0" spc="-6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spc="-10" dirty="0">
                <a:solidFill>
                  <a:srgbClr val="404040"/>
                </a:solidFill>
                <a:latin typeface="Roboto Light"/>
                <a:cs typeface="Roboto Light"/>
              </a:rPr>
              <a:t>statistics</a:t>
            </a:r>
            <a:endParaRPr sz="2400">
              <a:latin typeface="Roboto Light"/>
              <a:cs typeface="Roboto Light"/>
            </a:endParaRPr>
          </a:p>
          <a:p>
            <a:pPr marL="805815">
              <a:lnSpc>
                <a:spcPct val="100000"/>
              </a:lnSpc>
              <a:spcBef>
                <a:spcPts val="535"/>
              </a:spcBef>
            </a:pPr>
            <a:r>
              <a:rPr sz="1400" spc="-10" dirty="0">
                <a:solidFill>
                  <a:srgbClr val="404040"/>
                </a:solidFill>
                <a:latin typeface="Courier New"/>
                <a:cs typeface="Courier New"/>
              </a:rPr>
              <a:t>spark.sql.parquet.filterPushdown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Optimization:</a:t>
            </a:r>
            <a:r>
              <a:rPr spc="-105" dirty="0"/>
              <a:t> </a:t>
            </a:r>
            <a:r>
              <a:rPr dirty="0"/>
              <a:t>predicate</a:t>
            </a:r>
            <a:r>
              <a:rPr spc="-100" dirty="0"/>
              <a:t> </a:t>
            </a:r>
            <a:r>
              <a:rPr spc="-10" dirty="0"/>
              <a:t>pushdown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4168" y="986092"/>
            <a:ext cx="7971155" cy="1976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SzPct val="58333"/>
              <a:buFont typeface="Arial"/>
              <a:buChar char="●"/>
              <a:tabLst>
                <a:tab pos="347980" algn="l"/>
              </a:tabLst>
            </a:pP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Doesn’t</a:t>
            </a:r>
            <a:r>
              <a:rPr sz="2400" b="0" spc="-5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work</a:t>
            </a:r>
            <a:r>
              <a:rPr sz="2400" b="0" spc="-5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well</a:t>
            </a:r>
            <a:r>
              <a:rPr sz="2400" b="0" spc="-5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on</a:t>
            </a:r>
            <a:r>
              <a:rPr sz="2400" b="0" spc="-5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unsorted</a:t>
            </a:r>
            <a:r>
              <a:rPr sz="2400" b="0" spc="-5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spc="-20" dirty="0">
                <a:solidFill>
                  <a:srgbClr val="404040"/>
                </a:solidFill>
                <a:latin typeface="Roboto Light"/>
                <a:cs typeface="Roboto Light"/>
              </a:rPr>
              <a:t>data</a:t>
            </a:r>
            <a:endParaRPr sz="2400">
              <a:latin typeface="Roboto Light"/>
              <a:cs typeface="Roboto Light"/>
            </a:endParaRPr>
          </a:p>
          <a:p>
            <a:pPr marL="805180" lvl="1" indent="-366395">
              <a:lnSpc>
                <a:spcPct val="100000"/>
              </a:lnSpc>
              <a:spcBef>
                <a:spcPts val="30"/>
              </a:spcBef>
              <a:buSzPct val="90000"/>
              <a:buFont typeface="Arial"/>
              <a:buChar char="○"/>
              <a:tabLst>
                <a:tab pos="805180" algn="l"/>
              </a:tabLst>
            </a:pP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Large</a:t>
            </a:r>
            <a:r>
              <a:rPr sz="2000" b="0" spc="-5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value</a:t>
            </a:r>
            <a:r>
              <a:rPr sz="2000" b="0" spc="-5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range</a:t>
            </a:r>
            <a:r>
              <a:rPr sz="2000" b="0" spc="-5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within</a:t>
            </a:r>
            <a:r>
              <a:rPr sz="2000" b="0" spc="-4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spc="-20" dirty="0">
                <a:solidFill>
                  <a:srgbClr val="404040"/>
                </a:solidFill>
                <a:latin typeface="Source Sans Pro Light"/>
                <a:cs typeface="Source Sans Pro Light"/>
              </a:rPr>
              <a:t>row-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group,</a:t>
            </a:r>
            <a:r>
              <a:rPr sz="2000" b="0" spc="-5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low</a:t>
            </a:r>
            <a:r>
              <a:rPr sz="2000" b="0" spc="-5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min,</a:t>
            </a:r>
            <a:r>
              <a:rPr sz="2000" b="0" spc="-4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high</a:t>
            </a:r>
            <a:r>
              <a:rPr sz="2000" b="0" spc="-5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spc="-25" dirty="0">
                <a:solidFill>
                  <a:srgbClr val="404040"/>
                </a:solidFill>
                <a:latin typeface="Source Sans Pro Light"/>
                <a:cs typeface="Source Sans Pro Light"/>
              </a:rPr>
              <a:t>max</a:t>
            </a:r>
            <a:endParaRPr sz="2000">
              <a:latin typeface="Source Sans Pro Light"/>
              <a:cs typeface="Source Sans Pro Light"/>
            </a:endParaRPr>
          </a:p>
          <a:p>
            <a:pPr marL="805180" lvl="1" indent="-366395">
              <a:lnSpc>
                <a:spcPts val="2390"/>
              </a:lnSpc>
              <a:buSzPct val="90000"/>
              <a:buFont typeface="Arial"/>
              <a:buChar char="○"/>
              <a:tabLst>
                <a:tab pos="805180" algn="l"/>
              </a:tabLst>
            </a:pP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What</a:t>
            </a:r>
            <a:r>
              <a:rPr sz="2000" b="0" spc="-4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to</a:t>
            </a:r>
            <a:r>
              <a:rPr sz="2000" b="0" spc="-4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do?</a:t>
            </a:r>
            <a:r>
              <a:rPr sz="2000" b="0" spc="-4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Pre-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sort</a:t>
            </a:r>
            <a:r>
              <a:rPr sz="2000" b="0" spc="-4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data</a:t>
            </a:r>
            <a:r>
              <a:rPr sz="2000" b="0" spc="-4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on</a:t>
            </a:r>
            <a:r>
              <a:rPr sz="2000" b="0" spc="-4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predicate</a:t>
            </a:r>
            <a:r>
              <a:rPr sz="2000" b="0" spc="-4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columns</a:t>
            </a:r>
            <a:endParaRPr sz="2000">
              <a:latin typeface="Source Sans Pro Light"/>
              <a:cs typeface="Source Sans Pro Light"/>
            </a:endParaRPr>
          </a:p>
          <a:p>
            <a:pPr marL="347980" indent="-335280">
              <a:lnSpc>
                <a:spcPts val="2865"/>
              </a:lnSpc>
              <a:buClr>
                <a:srgbClr val="000000"/>
              </a:buClr>
              <a:buSzPct val="58333"/>
              <a:buFont typeface="Arial"/>
              <a:buChar char="●"/>
              <a:tabLst>
                <a:tab pos="347980" algn="l"/>
              </a:tabLst>
            </a:pP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Use</a:t>
            </a:r>
            <a:r>
              <a:rPr sz="2400" b="0" spc="-2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typed</a:t>
            </a:r>
            <a:r>
              <a:rPr sz="2400" b="0" spc="-2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spc="-10" dirty="0">
                <a:solidFill>
                  <a:srgbClr val="404040"/>
                </a:solidFill>
                <a:latin typeface="Roboto Light"/>
                <a:cs typeface="Roboto Light"/>
              </a:rPr>
              <a:t>predicates</a:t>
            </a:r>
            <a:endParaRPr sz="2400">
              <a:latin typeface="Roboto Light"/>
              <a:cs typeface="Roboto Light"/>
            </a:endParaRPr>
          </a:p>
          <a:p>
            <a:pPr marL="805180" lvl="1" indent="-366395">
              <a:lnSpc>
                <a:spcPts val="2395"/>
              </a:lnSpc>
              <a:buSzPct val="90000"/>
              <a:buFont typeface="Arial"/>
              <a:buChar char="○"/>
              <a:tabLst>
                <a:tab pos="805180" algn="l"/>
              </a:tabLst>
            </a:pP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Match</a:t>
            </a:r>
            <a:r>
              <a:rPr sz="2000" b="0" spc="-5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predicate</a:t>
            </a:r>
            <a:r>
              <a:rPr sz="2000" b="0" spc="-5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and</a:t>
            </a:r>
            <a:r>
              <a:rPr sz="2000" b="0" spc="-5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column</a:t>
            </a:r>
            <a:r>
              <a:rPr sz="2000" b="0" spc="-5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type,</a:t>
            </a:r>
            <a:r>
              <a:rPr sz="2000" b="0" spc="-5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don’t</a:t>
            </a:r>
            <a:r>
              <a:rPr sz="2000" b="0" spc="-5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rely</a:t>
            </a:r>
            <a:r>
              <a:rPr sz="2000" b="0" spc="-5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on</a:t>
            </a:r>
            <a:r>
              <a:rPr sz="2000" b="0" spc="-5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casting/conversions</a:t>
            </a:r>
            <a:endParaRPr sz="2000">
              <a:latin typeface="Source Sans Pro Light"/>
              <a:cs typeface="Source Sans Pro Light"/>
            </a:endParaRPr>
          </a:p>
          <a:p>
            <a:pPr marL="805180" lvl="1" indent="-366395">
              <a:lnSpc>
                <a:spcPct val="100000"/>
              </a:lnSpc>
              <a:buSzPct val="90000"/>
              <a:buFont typeface="Arial"/>
              <a:buChar char="○"/>
              <a:tabLst>
                <a:tab pos="805180" algn="l"/>
              </a:tabLst>
            </a:pPr>
            <a:r>
              <a:rPr sz="20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Example:</a:t>
            </a:r>
            <a:r>
              <a:rPr sz="2000" b="0" spc="-4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use</a:t>
            </a:r>
            <a:r>
              <a:rPr sz="2000" b="0" spc="-4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actual</a:t>
            </a:r>
            <a:r>
              <a:rPr sz="2000" b="0" spc="-4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longs</a:t>
            </a:r>
            <a:r>
              <a:rPr sz="2000" b="0" spc="-4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in</a:t>
            </a:r>
            <a:r>
              <a:rPr sz="2000" b="0" spc="-4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predicate</a:t>
            </a:r>
            <a:r>
              <a:rPr sz="2000" b="0" spc="-4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instead</a:t>
            </a:r>
            <a:r>
              <a:rPr sz="2000" b="0" spc="-4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of</a:t>
            </a:r>
            <a:r>
              <a:rPr sz="2000" b="0" spc="-4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ints</a:t>
            </a:r>
            <a:r>
              <a:rPr sz="2000" b="0" spc="-4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for</a:t>
            </a:r>
            <a:r>
              <a:rPr sz="2000" b="0" spc="-4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long</a:t>
            </a:r>
            <a:r>
              <a:rPr sz="2000" b="0" spc="-4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columns</a:t>
            </a:r>
            <a:endParaRPr sz="2000">
              <a:latin typeface="Source Sans Pro Light"/>
              <a:cs typeface="Source Sans Pro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Optimization:</a:t>
            </a:r>
            <a:r>
              <a:rPr spc="-105" dirty="0"/>
              <a:t> </a:t>
            </a:r>
            <a:r>
              <a:rPr dirty="0"/>
              <a:t>predicate</a:t>
            </a:r>
            <a:r>
              <a:rPr spc="-100" dirty="0"/>
              <a:t> </a:t>
            </a:r>
            <a:r>
              <a:rPr spc="-10" dirty="0"/>
              <a:t>pushdown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Optimization:</a:t>
            </a:r>
            <a:r>
              <a:rPr spc="-105" dirty="0"/>
              <a:t> </a:t>
            </a:r>
            <a:r>
              <a:rPr dirty="0"/>
              <a:t>predicate</a:t>
            </a:r>
            <a:r>
              <a:rPr spc="-100" dirty="0"/>
              <a:t> </a:t>
            </a:r>
            <a:r>
              <a:rPr spc="-10" dirty="0"/>
              <a:t>pushdown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32973" y="1188615"/>
            <a:ext cx="4277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Courier New"/>
                <a:cs typeface="Courier New"/>
              </a:rPr>
              <a:t>SELECT</a:t>
            </a:r>
            <a:r>
              <a:rPr sz="1800" spc="-2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404040"/>
                </a:solidFill>
                <a:latin typeface="Courier New"/>
                <a:cs typeface="Courier New"/>
              </a:rPr>
              <a:t>*</a:t>
            </a:r>
            <a:r>
              <a:rPr sz="1800" spc="-1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404040"/>
                </a:solidFill>
                <a:latin typeface="Courier New"/>
                <a:cs typeface="Courier New"/>
              </a:rPr>
              <a:t>FROM</a:t>
            </a:r>
            <a:r>
              <a:rPr sz="1800" spc="-1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404040"/>
                </a:solidFill>
                <a:latin typeface="Courier New"/>
                <a:cs typeface="Courier New"/>
              </a:rPr>
              <a:t>table</a:t>
            </a:r>
            <a:r>
              <a:rPr sz="1800" spc="-2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404040"/>
                </a:solidFill>
                <a:latin typeface="Courier New"/>
                <a:cs typeface="Courier New"/>
              </a:rPr>
              <a:t>WHERE</a:t>
            </a:r>
            <a:r>
              <a:rPr sz="1800" spc="-10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1EA3B5"/>
                </a:solidFill>
                <a:latin typeface="Courier New"/>
                <a:cs typeface="Courier New"/>
              </a:rPr>
              <a:t>x</a:t>
            </a:r>
            <a:r>
              <a:rPr sz="1800" b="1" spc="-15" dirty="0">
                <a:solidFill>
                  <a:srgbClr val="1EA3B5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1EA3B5"/>
                </a:solidFill>
                <a:latin typeface="Courier New"/>
                <a:cs typeface="Courier New"/>
              </a:rPr>
              <a:t>=</a:t>
            </a:r>
            <a:r>
              <a:rPr sz="1800" b="1" spc="-15" dirty="0">
                <a:solidFill>
                  <a:srgbClr val="1EA3B5"/>
                </a:solidFill>
                <a:latin typeface="Courier New"/>
                <a:cs typeface="Courier New"/>
              </a:rPr>
              <a:t> </a:t>
            </a:r>
            <a:r>
              <a:rPr sz="1800" b="1" spc="-50" dirty="0">
                <a:solidFill>
                  <a:srgbClr val="1EA3B5"/>
                </a:solidFill>
                <a:latin typeface="Courier New"/>
                <a:cs typeface="Courier New"/>
              </a:rPr>
              <a:t>5</a:t>
            </a:r>
            <a:endParaRPr sz="1800">
              <a:latin typeface="Courier New"/>
              <a:cs typeface="Courier New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345332" y="1906352"/>
          <a:ext cx="4530090" cy="92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4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2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14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5910">
                <a:tc>
                  <a:txBody>
                    <a:bodyPr/>
                    <a:lstStyle/>
                    <a:p>
                      <a:pPr marR="29209" algn="ctr">
                        <a:lnSpc>
                          <a:spcPts val="1860"/>
                        </a:lnSpc>
                      </a:pPr>
                      <a:r>
                        <a:rPr sz="1800" spc="-10" dirty="0">
                          <a:solidFill>
                            <a:srgbClr val="1AA755"/>
                          </a:solidFill>
                          <a:latin typeface="Courier New"/>
                          <a:cs typeface="Courier New"/>
                        </a:rPr>
                        <a:t>Row-group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0"/>
                        </a:lnSpc>
                      </a:pPr>
                      <a:r>
                        <a:rPr sz="1800" spc="-25" dirty="0">
                          <a:solidFill>
                            <a:srgbClr val="1AA755"/>
                          </a:solidFill>
                          <a:latin typeface="Courier New"/>
                          <a:cs typeface="Courier New"/>
                        </a:rPr>
                        <a:t>0: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0"/>
                        </a:lnSpc>
                      </a:pPr>
                      <a:r>
                        <a:rPr sz="1800" spc="-25" dirty="0">
                          <a:solidFill>
                            <a:srgbClr val="1AA755"/>
                          </a:solidFill>
                          <a:latin typeface="Courier New"/>
                          <a:cs typeface="Courier New"/>
                        </a:rPr>
                        <a:t>x: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0"/>
                        </a:lnSpc>
                      </a:pPr>
                      <a:r>
                        <a:rPr sz="1800" spc="-10" dirty="0">
                          <a:solidFill>
                            <a:srgbClr val="1AA755"/>
                          </a:solidFill>
                          <a:latin typeface="Courier New"/>
                          <a:cs typeface="Courier New"/>
                        </a:rPr>
                        <a:t>[min: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0"/>
                        </a:lnSpc>
                      </a:pPr>
                      <a:r>
                        <a:rPr sz="1800" b="1" spc="-25" dirty="0">
                          <a:solidFill>
                            <a:srgbClr val="1AA755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1800" spc="-25" dirty="0">
                          <a:solidFill>
                            <a:srgbClr val="1AA755"/>
                          </a:solidFill>
                          <a:latin typeface="Courier New"/>
                          <a:cs typeface="Courier New"/>
                        </a:rPr>
                        <a:t>,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0"/>
                        </a:lnSpc>
                      </a:pPr>
                      <a:r>
                        <a:rPr sz="1800" spc="-20" dirty="0">
                          <a:solidFill>
                            <a:srgbClr val="1AA755"/>
                          </a:solidFill>
                          <a:latin typeface="Courier New"/>
                          <a:cs typeface="Courier New"/>
                        </a:rPr>
                        <a:t>max: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830" algn="ctr">
                        <a:lnSpc>
                          <a:spcPts val="1860"/>
                        </a:lnSpc>
                      </a:pPr>
                      <a:r>
                        <a:rPr sz="1800" b="1" spc="-25" dirty="0">
                          <a:solidFill>
                            <a:srgbClr val="1AA755"/>
                          </a:solidFill>
                          <a:latin typeface="Courier New"/>
                          <a:cs typeface="Courier New"/>
                        </a:rPr>
                        <a:t>9</a:t>
                      </a:r>
                      <a:r>
                        <a:rPr sz="1800" spc="-25" dirty="0">
                          <a:solidFill>
                            <a:srgbClr val="1AA755"/>
                          </a:solidFill>
                          <a:latin typeface="Courier New"/>
                          <a:cs typeface="Courier New"/>
                        </a:rPr>
                        <a:t>]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740">
                <a:tc>
                  <a:txBody>
                    <a:bodyPr/>
                    <a:lstStyle/>
                    <a:p>
                      <a:pPr marR="29209" algn="ctr">
                        <a:lnSpc>
                          <a:spcPts val="2150"/>
                        </a:lnSpc>
                      </a:pPr>
                      <a:r>
                        <a:rPr sz="1800" spc="-10" dirty="0">
                          <a:solidFill>
                            <a:srgbClr val="1AA755"/>
                          </a:solidFill>
                          <a:latin typeface="Courier New"/>
                          <a:cs typeface="Courier New"/>
                        </a:rPr>
                        <a:t>Row-group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0"/>
                        </a:lnSpc>
                      </a:pPr>
                      <a:r>
                        <a:rPr sz="1800" spc="-25" dirty="0">
                          <a:solidFill>
                            <a:srgbClr val="1AA755"/>
                          </a:solidFill>
                          <a:latin typeface="Courier New"/>
                          <a:cs typeface="Courier New"/>
                        </a:rPr>
                        <a:t>1: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0"/>
                        </a:lnSpc>
                      </a:pPr>
                      <a:r>
                        <a:rPr sz="1800" spc="-25" dirty="0">
                          <a:solidFill>
                            <a:srgbClr val="1AA755"/>
                          </a:solidFill>
                          <a:latin typeface="Courier New"/>
                          <a:cs typeface="Courier New"/>
                        </a:rPr>
                        <a:t>x: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0"/>
                        </a:lnSpc>
                      </a:pPr>
                      <a:r>
                        <a:rPr sz="1800" spc="-10" dirty="0">
                          <a:solidFill>
                            <a:srgbClr val="1AA755"/>
                          </a:solidFill>
                          <a:latin typeface="Courier New"/>
                          <a:cs typeface="Courier New"/>
                        </a:rPr>
                        <a:t>[min: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0"/>
                        </a:lnSpc>
                      </a:pPr>
                      <a:r>
                        <a:rPr sz="1800" b="1" spc="-25" dirty="0">
                          <a:solidFill>
                            <a:srgbClr val="1AA755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r>
                        <a:rPr sz="1800" spc="-25" dirty="0">
                          <a:solidFill>
                            <a:srgbClr val="1AA755"/>
                          </a:solidFill>
                          <a:latin typeface="Courier New"/>
                          <a:cs typeface="Courier New"/>
                        </a:rPr>
                        <a:t>,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0"/>
                        </a:lnSpc>
                      </a:pPr>
                      <a:r>
                        <a:rPr sz="1800" spc="-20" dirty="0">
                          <a:solidFill>
                            <a:srgbClr val="1AA755"/>
                          </a:solidFill>
                          <a:latin typeface="Courier New"/>
                          <a:cs typeface="Courier New"/>
                        </a:rPr>
                        <a:t>max: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830" algn="ctr">
                        <a:lnSpc>
                          <a:spcPts val="2150"/>
                        </a:lnSpc>
                      </a:pPr>
                      <a:r>
                        <a:rPr sz="1800" b="1" spc="-25" dirty="0">
                          <a:solidFill>
                            <a:srgbClr val="1AA755"/>
                          </a:solidFill>
                          <a:latin typeface="Courier New"/>
                          <a:cs typeface="Courier New"/>
                        </a:rPr>
                        <a:t>7</a:t>
                      </a:r>
                      <a:r>
                        <a:rPr sz="1800" spc="-25" dirty="0">
                          <a:solidFill>
                            <a:srgbClr val="1AA755"/>
                          </a:solidFill>
                          <a:latin typeface="Courier New"/>
                          <a:cs typeface="Courier New"/>
                        </a:rPr>
                        <a:t>]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910">
                <a:tc>
                  <a:txBody>
                    <a:bodyPr/>
                    <a:lstStyle/>
                    <a:p>
                      <a:pPr marR="29209" algn="ctr">
                        <a:lnSpc>
                          <a:spcPts val="2150"/>
                        </a:lnSpc>
                      </a:pPr>
                      <a:r>
                        <a:rPr sz="1800" spc="-10" dirty="0">
                          <a:solidFill>
                            <a:srgbClr val="DC3D08"/>
                          </a:solidFill>
                          <a:latin typeface="Courier New"/>
                          <a:cs typeface="Courier New"/>
                        </a:rPr>
                        <a:t>Row-group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0"/>
                        </a:lnSpc>
                      </a:pPr>
                      <a:r>
                        <a:rPr sz="1800" spc="-25" dirty="0">
                          <a:solidFill>
                            <a:srgbClr val="DC3D08"/>
                          </a:solidFill>
                          <a:latin typeface="Courier New"/>
                          <a:cs typeface="Courier New"/>
                        </a:rPr>
                        <a:t>2: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0"/>
                        </a:lnSpc>
                      </a:pPr>
                      <a:r>
                        <a:rPr sz="1800" spc="-25" dirty="0">
                          <a:solidFill>
                            <a:srgbClr val="DC3D08"/>
                          </a:solidFill>
                          <a:latin typeface="Courier New"/>
                          <a:cs typeface="Courier New"/>
                        </a:rPr>
                        <a:t>x: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0"/>
                        </a:lnSpc>
                      </a:pPr>
                      <a:r>
                        <a:rPr sz="1800" spc="-10" dirty="0">
                          <a:solidFill>
                            <a:srgbClr val="DC3D08"/>
                          </a:solidFill>
                          <a:latin typeface="Courier New"/>
                          <a:cs typeface="Courier New"/>
                        </a:rPr>
                        <a:t>[min: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0"/>
                        </a:lnSpc>
                      </a:pPr>
                      <a:r>
                        <a:rPr sz="1800" b="1" spc="-25" dirty="0">
                          <a:solidFill>
                            <a:srgbClr val="DC3D08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1800" spc="-25" dirty="0">
                          <a:solidFill>
                            <a:srgbClr val="DC3D08"/>
                          </a:solidFill>
                          <a:latin typeface="Courier New"/>
                          <a:cs typeface="Courier New"/>
                        </a:rPr>
                        <a:t>,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0"/>
                        </a:lnSpc>
                      </a:pPr>
                      <a:r>
                        <a:rPr sz="1800" spc="-20" dirty="0">
                          <a:solidFill>
                            <a:srgbClr val="DC3D08"/>
                          </a:solidFill>
                          <a:latin typeface="Courier New"/>
                          <a:cs typeface="Courier New"/>
                        </a:rPr>
                        <a:t>max: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830" algn="ctr">
                        <a:lnSpc>
                          <a:spcPts val="2150"/>
                        </a:lnSpc>
                      </a:pPr>
                      <a:r>
                        <a:rPr sz="1800" b="1" spc="-25" dirty="0">
                          <a:solidFill>
                            <a:srgbClr val="DC3D08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r>
                        <a:rPr sz="1800" spc="-25" dirty="0">
                          <a:solidFill>
                            <a:srgbClr val="DC3D08"/>
                          </a:solidFill>
                          <a:latin typeface="Courier New"/>
                          <a:cs typeface="Courier New"/>
                        </a:rPr>
                        <a:t>]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364168" y="2855490"/>
            <a:ext cx="4339590" cy="1246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4610" algn="r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404040"/>
                </a:solidFill>
                <a:latin typeface="Courier New"/>
                <a:cs typeface="Courier New"/>
              </a:rPr>
              <a:t>…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endParaRPr sz="1800">
              <a:latin typeface="Courier New"/>
              <a:cs typeface="Courier New"/>
            </a:endParaRPr>
          </a:p>
          <a:p>
            <a:pPr marL="347980" indent="-335280">
              <a:lnSpc>
                <a:spcPct val="100000"/>
              </a:lnSpc>
              <a:buClr>
                <a:srgbClr val="000000"/>
              </a:buClr>
              <a:buSzPct val="58333"/>
              <a:buFont typeface="Arial"/>
              <a:buChar char="●"/>
              <a:tabLst>
                <a:tab pos="347980" algn="l"/>
              </a:tabLst>
            </a:pP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Dictionary</a:t>
            </a:r>
            <a:r>
              <a:rPr sz="2400" b="0" spc="-12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spc="-10" dirty="0">
                <a:solidFill>
                  <a:srgbClr val="404040"/>
                </a:solidFill>
                <a:latin typeface="Roboto Light"/>
                <a:cs typeface="Roboto Light"/>
              </a:rPr>
              <a:t>filtering!</a:t>
            </a:r>
            <a:endParaRPr sz="2400">
              <a:latin typeface="Roboto Light"/>
              <a:cs typeface="Roboto Light"/>
            </a:endParaRPr>
          </a:p>
          <a:p>
            <a:pPr marL="805815">
              <a:lnSpc>
                <a:spcPct val="100000"/>
              </a:lnSpc>
              <a:spcBef>
                <a:spcPts val="535"/>
              </a:spcBef>
            </a:pPr>
            <a:r>
              <a:rPr sz="1400" spc="-10" dirty="0">
                <a:solidFill>
                  <a:srgbClr val="404040"/>
                </a:solidFill>
                <a:latin typeface="Courier New"/>
                <a:cs typeface="Courier New"/>
              </a:rPr>
              <a:t>parquet.filter.dictionary.enabled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4168" y="986092"/>
            <a:ext cx="55918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SzPct val="58333"/>
              <a:buFont typeface="Arial"/>
              <a:buChar char="●"/>
              <a:tabLst>
                <a:tab pos="347980" algn="l"/>
              </a:tabLst>
            </a:pP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Embed</a:t>
            </a:r>
            <a:r>
              <a:rPr sz="2400" b="0" spc="-6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spc="-10" dirty="0">
                <a:solidFill>
                  <a:srgbClr val="404040"/>
                </a:solidFill>
                <a:latin typeface="Roboto Light"/>
                <a:cs typeface="Roboto Light"/>
              </a:rPr>
              <a:t>predicates</a:t>
            </a:r>
            <a:r>
              <a:rPr sz="2400" b="0" spc="-6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in</a:t>
            </a:r>
            <a:r>
              <a:rPr sz="2400" b="0" spc="-6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directory</a:t>
            </a:r>
            <a:r>
              <a:rPr sz="2400" b="0" spc="-6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spc="-10" dirty="0">
                <a:solidFill>
                  <a:srgbClr val="404040"/>
                </a:solidFill>
                <a:latin typeface="Roboto Light"/>
                <a:cs typeface="Roboto Light"/>
              </a:rPr>
              <a:t>structure</a:t>
            </a:r>
            <a:endParaRPr sz="2400">
              <a:latin typeface="Roboto Light"/>
              <a:cs typeface="Roboto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57299" y="1753173"/>
            <a:ext cx="6504940" cy="1085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404040"/>
                </a:solidFill>
                <a:latin typeface="Courier New"/>
                <a:cs typeface="Courier New"/>
              </a:rPr>
              <a:t>df.write.partitionBy(“date”).parquet(...)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75"/>
              </a:spcBef>
            </a:pP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000" spc="-10" dirty="0">
                <a:solidFill>
                  <a:srgbClr val="404040"/>
                </a:solidFill>
                <a:latin typeface="Courier New"/>
                <a:cs typeface="Courier New"/>
              </a:rPr>
              <a:t>./example_parquet_file/date=2019-10-15/...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1000" spc="-10" dirty="0">
                <a:solidFill>
                  <a:srgbClr val="404040"/>
                </a:solidFill>
                <a:latin typeface="Courier New"/>
                <a:cs typeface="Courier New"/>
              </a:rPr>
              <a:t>./example_parquet_file/date=2019-10-16/...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1000" spc="-10" dirty="0">
                <a:solidFill>
                  <a:srgbClr val="404040"/>
                </a:solidFill>
                <a:latin typeface="Courier New"/>
                <a:cs typeface="Courier New"/>
              </a:rPr>
              <a:t>./example_parquet_file/date=2019-10-</a:t>
            </a:r>
            <a:r>
              <a:rPr sz="1000" spc="-5" dirty="0">
                <a:solidFill>
                  <a:srgbClr val="404040"/>
                </a:solidFill>
                <a:latin typeface="Courier New"/>
                <a:cs typeface="Courier New"/>
              </a:rPr>
              <a:t>17</a:t>
            </a:r>
            <a:r>
              <a:rPr sz="1000" spc="-585" dirty="0">
                <a:solidFill>
                  <a:srgbClr val="404040"/>
                </a:solidFill>
                <a:latin typeface="Courier New"/>
                <a:cs typeface="Courier New"/>
              </a:rPr>
              <a:t>/</a:t>
            </a:r>
            <a:r>
              <a:rPr sz="1000" b="1" spc="-5" dirty="0">
                <a:solidFill>
                  <a:srgbClr val="404040"/>
                </a:solidFill>
                <a:latin typeface="Courier New"/>
                <a:cs typeface="Courier New"/>
              </a:rPr>
              <a:t>part-</a:t>
            </a:r>
            <a:r>
              <a:rPr sz="1000" b="1" spc="-10" dirty="0">
                <a:solidFill>
                  <a:srgbClr val="404040"/>
                </a:solidFill>
                <a:latin typeface="Courier New"/>
                <a:cs typeface="Courier New"/>
              </a:rPr>
              <a:t>00000-...-475b15e2874d.c000.snappy.parquet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52900" y="3288729"/>
            <a:ext cx="10223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0" dirty="0">
                <a:solidFill>
                  <a:srgbClr val="404040"/>
                </a:solidFill>
                <a:latin typeface="Courier New"/>
                <a:cs typeface="Courier New"/>
              </a:rPr>
              <a:t>…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Optimization:</a:t>
            </a:r>
            <a:r>
              <a:rPr spc="-130" dirty="0"/>
              <a:t> </a:t>
            </a:r>
            <a:r>
              <a:rPr spc="-10" dirty="0"/>
              <a:t>partitioning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4168" y="986092"/>
            <a:ext cx="3898900" cy="1614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SzPct val="58333"/>
              <a:buFont typeface="Arial"/>
              <a:buChar char="●"/>
              <a:tabLst>
                <a:tab pos="347980" algn="l"/>
              </a:tabLst>
            </a:pP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For</a:t>
            </a:r>
            <a:r>
              <a:rPr sz="2400" b="0" spc="-6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every</a:t>
            </a:r>
            <a:r>
              <a:rPr sz="2400" b="0" spc="-6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spc="-20" dirty="0">
                <a:solidFill>
                  <a:srgbClr val="404040"/>
                </a:solidFill>
                <a:latin typeface="Roboto Light"/>
                <a:cs typeface="Roboto Light"/>
              </a:rPr>
              <a:t>file</a:t>
            </a:r>
            <a:endParaRPr sz="2400">
              <a:latin typeface="Roboto Light"/>
              <a:cs typeface="Roboto Light"/>
            </a:endParaRPr>
          </a:p>
          <a:p>
            <a:pPr marL="805180" lvl="1" indent="-366395">
              <a:lnSpc>
                <a:spcPct val="100000"/>
              </a:lnSpc>
              <a:spcBef>
                <a:spcPts val="30"/>
              </a:spcBef>
              <a:buSzPct val="90000"/>
              <a:buFont typeface="Arial"/>
              <a:buChar char="○"/>
              <a:tabLst>
                <a:tab pos="805180" algn="l"/>
              </a:tabLst>
            </a:pP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Set</a:t>
            </a:r>
            <a:r>
              <a:rPr sz="2000" b="0" spc="-5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up</a:t>
            </a:r>
            <a:r>
              <a:rPr sz="2000" b="0" spc="-5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internal</a:t>
            </a:r>
            <a:r>
              <a:rPr sz="2000" b="0" spc="-5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data</a:t>
            </a:r>
            <a:r>
              <a:rPr sz="2000" b="0" spc="-5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structures</a:t>
            </a:r>
            <a:endParaRPr sz="2000">
              <a:latin typeface="Source Sans Pro Light"/>
              <a:cs typeface="Source Sans Pro Light"/>
            </a:endParaRPr>
          </a:p>
          <a:p>
            <a:pPr marL="805180" lvl="1" indent="-366395">
              <a:lnSpc>
                <a:spcPct val="100000"/>
              </a:lnSpc>
              <a:buSzPct val="90000"/>
              <a:buFont typeface="Arial"/>
              <a:buChar char="○"/>
              <a:tabLst>
                <a:tab pos="805180" algn="l"/>
              </a:tabLst>
            </a:pPr>
            <a:r>
              <a:rPr sz="20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Instantiate</a:t>
            </a:r>
            <a:r>
              <a:rPr sz="2000" b="0" spc="-9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reader</a:t>
            </a:r>
            <a:r>
              <a:rPr sz="2000" b="0" spc="-8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objects</a:t>
            </a:r>
            <a:endParaRPr sz="2000">
              <a:latin typeface="Source Sans Pro Light"/>
              <a:cs typeface="Source Sans Pro Light"/>
            </a:endParaRPr>
          </a:p>
          <a:p>
            <a:pPr marL="805180" lvl="1" indent="-366395">
              <a:lnSpc>
                <a:spcPct val="100000"/>
              </a:lnSpc>
              <a:buSzPct val="90000"/>
              <a:buFont typeface="Arial"/>
              <a:buChar char="○"/>
              <a:tabLst>
                <a:tab pos="805180" algn="l"/>
              </a:tabLst>
            </a:pP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Fetch</a:t>
            </a:r>
            <a:r>
              <a:rPr sz="2000" b="0" spc="-8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spc="-20" dirty="0">
                <a:solidFill>
                  <a:srgbClr val="404040"/>
                </a:solidFill>
                <a:latin typeface="Source Sans Pro Light"/>
                <a:cs typeface="Source Sans Pro Light"/>
              </a:rPr>
              <a:t>file</a:t>
            </a:r>
            <a:endParaRPr sz="2000">
              <a:latin typeface="Source Sans Pro Light"/>
              <a:cs typeface="Source Sans Pro Light"/>
            </a:endParaRPr>
          </a:p>
          <a:p>
            <a:pPr marL="805180" lvl="1" indent="-366395">
              <a:lnSpc>
                <a:spcPct val="100000"/>
              </a:lnSpc>
              <a:buSzPct val="90000"/>
              <a:buFont typeface="Arial"/>
              <a:buChar char="○"/>
              <a:tabLst>
                <a:tab pos="805180" algn="l"/>
              </a:tabLst>
            </a:pPr>
            <a:r>
              <a:rPr sz="20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Parse</a:t>
            </a:r>
            <a:r>
              <a:rPr sz="2000" b="0" spc="-7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spc="-20" dirty="0">
                <a:solidFill>
                  <a:srgbClr val="404040"/>
                </a:solidFill>
                <a:latin typeface="Source Sans Pro Light"/>
                <a:cs typeface="Source Sans Pro Light"/>
              </a:rPr>
              <a:t>Parquet</a:t>
            </a:r>
            <a:r>
              <a:rPr sz="2000" b="0" spc="-7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metadata</a:t>
            </a:r>
            <a:endParaRPr sz="2000">
              <a:latin typeface="Source Sans Pro Light"/>
              <a:cs typeface="Source Sans Pro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Optimization:</a:t>
            </a:r>
            <a:r>
              <a:rPr spc="-114" dirty="0"/>
              <a:t> </a:t>
            </a:r>
            <a:r>
              <a:rPr dirty="0"/>
              <a:t>avoid</a:t>
            </a:r>
            <a:r>
              <a:rPr spc="-110" dirty="0"/>
              <a:t> </a:t>
            </a:r>
            <a:r>
              <a:rPr dirty="0"/>
              <a:t>many</a:t>
            </a:r>
            <a:r>
              <a:rPr spc="-110" dirty="0"/>
              <a:t> </a:t>
            </a:r>
            <a:r>
              <a:rPr dirty="0"/>
              <a:t>small</a:t>
            </a:r>
            <a:r>
              <a:rPr spc="-110" dirty="0"/>
              <a:t> </a:t>
            </a:r>
            <a:r>
              <a:rPr spc="-10" dirty="0"/>
              <a:t>files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9584" y="2560458"/>
            <a:ext cx="3701036" cy="203496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4168" y="986092"/>
            <a:ext cx="3019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SzPct val="58333"/>
              <a:buFont typeface="Arial"/>
              <a:buChar char="●"/>
              <a:tabLst>
                <a:tab pos="347980" algn="l"/>
              </a:tabLst>
            </a:pP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Manual</a:t>
            </a:r>
            <a:r>
              <a:rPr sz="2400" b="0" spc="-3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spc="-10" dirty="0">
                <a:solidFill>
                  <a:srgbClr val="404040"/>
                </a:solidFill>
                <a:latin typeface="Roboto Light"/>
                <a:cs typeface="Roboto Light"/>
              </a:rPr>
              <a:t>compaction</a:t>
            </a:r>
            <a:endParaRPr sz="2400">
              <a:latin typeface="Roboto Light"/>
              <a:cs typeface="Roboto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57299" y="1633158"/>
            <a:ext cx="5146040" cy="85407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spc="-10" dirty="0">
                <a:solidFill>
                  <a:srgbClr val="404040"/>
                </a:solidFill>
                <a:latin typeface="Courier New"/>
                <a:cs typeface="Courier New"/>
              </a:rPr>
              <a:t>df.repartition(numPartitions).write.parquet(...)</a:t>
            </a:r>
            <a:endParaRPr sz="1400">
              <a:latin typeface="Courier New"/>
              <a:cs typeface="Courier New"/>
            </a:endParaRPr>
          </a:p>
          <a:p>
            <a:pPr marR="471805" algn="ctr">
              <a:lnSpc>
                <a:spcPct val="100000"/>
              </a:lnSpc>
              <a:spcBef>
                <a:spcPts val="495"/>
              </a:spcBef>
            </a:pPr>
            <a:r>
              <a:rPr sz="1400" spc="-25" dirty="0">
                <a:solidFill>
                  <a:srgbClr val="404040"/>
                </a:solidFill>
                <a:latin typeface="Roboto"/>
                <a:cs typeface="Roboto"/>
              </a:rPr>
              <a:t>or</a:t>
            </a:r>
            <a:endParaRPr sz="14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400" spc="-10" dirty="0">
                <a:solidFill>
                  <a:srgbClr val="404040"/>
                </a:solidFill>
                <a:latin typeface="Courier New"/>
                <a:cs typeface="Courier New"/>
              </a:rPr>
              <a:t>df.coalesce(numPartitions).write.parquet(...)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4168" y="2795843"/>
            <a:ext cx="61283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SzPct val="58333"/>
              <a:buFont typeface="Arial"/>
              <a:buChar char="●"/>
              <a:tabLst>
                <a:tab pos="347980" algn="l"/>
              </a:tabLst>
            </a:pP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Watch</a:t>
            </a:r>
            <a:r>
              <a:rPr sz="2400" b="0" spc="-8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out</a:t>
            </a:r>
            <a:r>
              <a:rPr sz="2400" b="0" spc="-8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for</a:t>
            </a:r>
            <a:r>
              <a:rPr sz="2400" b="0" spc="-8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incremental</a:t>
            </a:r>
            <a:r>
              <a:rPr sz="2400" b="0" spc="-8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workload</a:t>
            </a:r>
            <a:r>
              <a:rPr sz="2400" b="0" spc="-8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spc="-10" dirty="0">
                <a:solidFill>
                  <a:srgbClr val="404040"/>
                </a:solidFill>
                <a:latin typeface="Roboto Light"/>
                <a:cs typeface="Roboto Light"/>
              </a:rPr>
              <a:t>output!</a:t>
            </a:r>
            <a:endParaRPr sz="2400">
              <a:latin typeface="Roboto Light"/>
              <a:cs typeface="Roboto Ligh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Optimization:</a:t>
            </a:r>
            <a:r>
              <a:rPr spc="-114" dirty="0"/>
              <a:t> </a:t>
            </a:r>
            <a:r>
              <a:rPr dirty="0"/>
              <a:t>avoid</a:t>
            </a:r>
            <a:r>
              <a:rPr spc="-110" dirty="0"/>
              <a:t> </a:t>
            </a:r>
            <a:r>
              <a:rPr dirty="0"/>
              <a:t>many</a:t>
            </a:r>
            <a:r>
              <a:rPr spc="-110" dirty="0"/>
              <a:t> </a:t>
            </a:r>
            <a:r>
              <a:rPr dirty="0"/>
              <a:t>small</a:t>
            </a:r>
            <a:r>
              <a:rPr spc="-110" dirty="0"/>
              <a:t> </a:t>
            </a:r>
            <a:r>
              <a:rPr spc="-10" dirty="0"/>
              <a:t>files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4168" y="986092"/>
            <a:ext cx="5739130" cy="2282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SzPct val="58333"/>
              <a:buFont typeface="Arial"/>
              <a:buChar char="●"/>
              <a:tabLst>
                <a:tab pos="347980" algn="l"/>
              </a:tabLst>
            </a:pP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Also</a:t>
            </a:r>
            <a:r>
              <a:rPr sz="2400" b="0" spc="-6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avoid</a:t>
            </a:r>
            <a:r>
              <a:rPr sz="2400" b="0" spc="-6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having</a:t>
            </a:r>
            <a:r>
              <a:rPr sz="2400" b="0" spc="-5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huge</a:t>
            </a:r>
            <a:r>
              <a:rPr sz="2400" b="0" spc="-6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spc="-10" dirty="0">
                <a:solidFill>
                  <a:srgbClr val="404040"/>
                </a:solidFill>
                <a:latin typeface="Roboto Light"/>
                <a:cs typeface="Roboto Light"/>
              </a:rPr>
              <a:t>files!</a:t>
            </a:r>
            <a:endParaRPr sz="2400">
              <a:latin typeface="Roboto Light"/>
              <a:cs typeface="Roboto Light"/>
            </a:endParaRPr>
          </a:p>
          <a:p>
            <a:pPr marL="347980" indent="-335280">
              <a:lnSpc>
                <a:spcPts val="2875"/>
              </a:lnSpc>
              <a:spcBef>
                <a:spcPts val="15"/>
              </a:spcBef>
              <a:buClr>
                <a:srgbClr val="000000"/>
              </a:buClr>
              <a:buSzPct val="58333"/>
              <a:buFont typeface="Arial"/>
              <a:buChar char="●"/>
              <a:tabLst>
                <a:tab pos="347980" algn="l"/>
              </a:tabLst>
            </a:pPr>
            <a:r>
              <a:rPr sz="2400" dirty="0">
                <a:solidFill>
                  <a:srgbClr val="404040"/>
                </a:solidFill>
                <a:latin typeface="Courier New"/>
                <a:cs typeface="Courier New"/>
              </a:rPr>
              <a:t>SELECT</a:t>
            </a:r>
            <a:r>
              <a:rPr sz="2400" spc="-10" dirty="0">
                <a:solidFill>
                  <a:srgbClr val="404040"/>
                </a:solidFill>
                <a:latin typeface="Courier New"/>
                <a:cs typeface="Courier New"/>
              </a:rPr>
              <a:t> count(*)</a:t>
            </a:r>
            <a:r>
              <a:rPr sz="2400" spc="-855" dirty="0">
                <a:solidFill>
                  <a:srgbClr val="404040"/>
                </a:solidFill>
                <a:latin typeface="Courier New"/>
                <a:cs typeface="Courier New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on</a:t>
            </a:r>
            <a:r>
              <a:rPr sz="2400" b="0" spc="-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250GB</a:t>
            </a:r>
            <a:r>
              <a:rPr sz="2400" b="0" spc="-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spc="-10" dirty="0">
                <a:solidFill>
                  <a:srgbClr val="404040"/>
                </a:solidFill>
                <a:latin typeface="Roboto Light"/>
                <a:cs typeface="Roboto Light"/>
              </a:rPr>
              <a:t>dataset</a:t>
            </a:r>
            <a:endParaRPr sz="2400">
              <a:latin typeface="Roboto Light"/>
              <a:cs typeface="Roboto Light"/>
            </a:endParaRPr>
          </a:p>
          <a:p>
            <a:pPr marL="805180" lvl="1" indent="-366395">
              <a:lnSpc>
                <a:spcPts val="2395"/>
              </a:lnSpc>
              <a:buSzPct val="90000"/>
              <a:buFont typeface="Arial"/>
              <a:buChar char="○"/>
              <a:tabLst>
                <a:tab pos="805180" algn="l"/>
              </a:tabLst>
            </a:pP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250</a:t>
            </a:r>
            <a:r>
              <a:rPr sz="2000" b="0" spc="-6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partitions</a:t>
            </a:r>
            <a:r>
              <a:rPr sz="2000" b="0" spc="-6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(~1GB</a:t>
            </a:r>
            <a:r>
              <a:rPr sz="2000" b="0" spc="-5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each)</a:t>
            </a:r>
            <a:endParaRPr sz="2000">
              <a:latin typeface="Source Sans Pro Light"/>
              <a:cs typeface="Source Sans Pro Light"/>
            </a:endParaRPr>
          </a:p>
          <a:p>
            <a:pPr marL="1262380" lvl="2" indent="-366395">
              <a:lnSpc>
                <a:spcPct val="100000"/>
              </a:lnSpc>
              <a:spcBef>
                <a:spcPts val="5"/>
              </a:spcBef>
              <a:buFont typeface="Arial"/>
              <a:buChar char="■"/>
              <a:tabLst>
                <a:tab pos="1262380" algn="l"/>
              </a:tabLst>
            </a:pPr>
            <a:r>
              <a:rPr sz="18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5</a:t>
            </a:r>
            <a:r>
              <a:rPr sz="18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1800" b="0" spc="-20" dirty="0">
                <a:solidFill>
                  <a:srgbClr val="404040"/>
                </a:solidFill>
                <a:latin typeface="Source Sans Pro Light"/>
                <a:cs typeface="Source Sans Pro Light"/>
              </a:rPr>
              <a:t>mins</a:t>
            </a:r>
            <a:endParaRPr sz="1800">
              <a:latin typeface="Source Sans Pro Light"/>
              <a:cs typeface="Source Sans Pro Light"/>
            </a:endParaRPr>
          </a:p>
          <a:p>
            <a:pPr marL="805180" lvl="1" indent="-366395">
              <a:lnSpc>
                <a:spcPct val="100000"/>
              </a:lnSpc>
              <a:spcBef>
                <a:spcPts val="10"/>
              </a:spcBef>
              <a:buSzPct val="90000"/>
              <a:buFont typeface="Arial"/>
              <a:buChar char="○"/>
              <a:tabLst>
                <a:tab pos="805180" algn="l"/>
              </a:tabLst>
            </a:pP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1</a:t>
            </a:r>
            <a:r>
              <a:rPr sz="2000" b="0" spc="-4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huge</a:t>
            </a:r>
            <a:r>
              <a:rPr sz="2000" b="0" spc="-4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partition</a:t>
            </a:r>
            <a:r>
              <a:rPr sz="2000" b="0" spc="-4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(250GB)</a:t>
            </a:r>
            <a:endParaRPr sz="2000">
              <a:latin typeface="Source Sans Pro Light"/>
              <a:cs typeface="Source Sans Pro Light"/>
            </a:endParaRPr>
          </a:p>
          <a:p>
            <a:pPr marL="1262380" lvl="2" indent="-366395">
              <a:lnSpc>
                <a:spcPts val="2155"/>
              </a:lnSpc>
              <a:spcBef>
                <a:spcPts val="5"/>
              </a:spcBef>
              <a:buFont typeface="Arial"/>
              <a:buChar char="■"/>
              <a:tabLst>
                <a:tab pos="1262380" algn="l"/>
              </a:tabLst>
            </a:pPr>
            <a:r>
              <a:rPr sz="1800" b="1" dirty="0">
                <a:solidFill>
                  <a:srgbClr val="404040"/>
                </a:solidFill>
                <a:latin typeface="Source Sans Pro"/>
                <a:cs typeface="Source Sans Pro"/>
              </a:rPr>
              <a:t>1 </a:t>
            </a:r>
            <a:r>
              <a:rPr sz="1800" b="1" spc="-20" dirty="0">
                <a:solidFill>
                  <a:srgbClr val="404040"/>
                </a:solidFill>
                <a:latin typeface="Source Sans Pro"/>
                <a:cs typeface="Source Sans Pro"/>
              </a:rPr>
              <a:t>hour</a:t>
            </a:r>
            <a:endParaRPr sz="1800">
              <a:latin typeface="Source Sans Pro"/>
              <a:cs typeface="Source Sans Pro"/>
            </a:endParaRPr>
          </a:p>
          <a:p>
            <a:pPr marL="347980" indent="-335280">
              <a:lnSpc>
                <a:spcPts val="2875"/>
              </a:lnSpc>
              <a:buClr>
                <a:srgbClr val="000000"/>
              </a:buClr>
              <a:buSzPct val="58333"/>
              <a:buFont typeface="Arial"/>
              <a:buChar char="●"/>
              <a:tabLst>
                <a:tab pos="347980" algn="l"/>
              </a:tabLst>
            </a:pPr>
            <a:r>
              <a:rPr sz="24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Footer</a:t>
            </a:r>
            <a:r>
              <a:rPr sz="2400" b="0" spc="-7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4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processing</a:t>
            </a:r>
            <a:r>
              <a:rPr sz="2400" b="0" spc="-7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not</a:t>
            </a:r>
            <a:r>
              <a:rPr sz="2400" b="0" spc="-7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optimized</a:t>
            </a:r>
            <a:r>
              <a:rPr sz="2400" b="0" spc="-7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for</a:t>
            </a:r>
            <a:r>
              <a:rPr sz="2400" b="0" spc="-7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4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speed...</a:t>
            </a:r>
            <a:endParaRPr sz="2400">
              <a:latin typeface="Source Sans Pro Light"/>
              <a:cs typeface="Source Sans Pro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Optimization:</a:t>
            </a:r>
            <a:r>
              <a:rPr spc="-80" dirty="0"/>
              <a:t> </a:t>
            </a:r>
            <a:r>
              <a:rPr dirty="0"/>
              <a:t>avoid</a:t>
            </a:r>
            <a:r>
              <a:rPr spc="-80" dirty="0"/>
              <a:t> </a:t>
            </a:r>
            <a:r>
              <a:rPr dirty="0"/>
              <a:t>few</a:t>
            </a:r>
            <a:r>
              <a:rPr spc="-80" dirty="0"/>
              <a:t> </a:t>
            </a:r>
            <a:r>
              <a:rPr dirty="0"/>
              <a:t>huge</a:t>
            </a:r>
            <a:r>
              <a:rPr spc="-80" dirty="0"/>
              <a:t> </a:t>
            </a:r>
            <a:r>
              <a:rPr spc="-10" dirty="0"/>
              <a:t>files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4168" y="986092"/>
            <a:ext cx="7856220" cy="1730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SzPct val="58333"/>
              <a:buFont typeface="Arial"/>
              <a:buChar char="●"/>
              <a:tabLst>
                <a:tab pos="347980" algn="l"/>
              </a:tabLst>
            </a:pP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Manual</a:t>
            </a:r>
            <a:r>
              <a:rPr sz="2400" b="0" spc="-3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spc="-10" dirty="0">
                <a:solidFill>
                  <a:srgbClr val="404040"/>
                </a:solidFill>
                <a:latin typeface="Roboto Light"/>
                <a:cs typeface="Roboto Light"/>
              </a:rPr>
              <a:t>repartitioning</a:t>
            </a:r>
            <a:endParaRPr sz="2400">
              <a:latin typeface="Roboto Light"/>
              <a:cs typeface="Roboto Light"/>
            </a:endParaRPr>
          </a:p>
          <a:p>
            <a:pPr marL="805180" lvl="1" indent="-366395">
              <a:lnSpc>
                <a:spcPct val="100000"/>
              </a:lnSpc>
              <a:spcBef>
                <a:spcPts val="30"/>
              </a:spcBef>
              <a:buSzPct val="90000"/>
              <a:buFont typeface="Arial"/>
              <a:buChar char="○"/>
              <a:tabLst>
                <a:tab pos="805180" algn="l"/>
              </a:tabLst>
            </a:pP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Can</a:t>
            </a:r>
            <a:r>
              <a:rPr sz="2000" b="0" spc="-4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we</a:t>
            </a:r>
            <a:r>
              <a:rPr sz="2000" b="0" spc="-3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automate</a:t>
            </a:r>
            <a:r>
              <a:rPr sz="2000" b="0" spc="-4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this</a:t>
            </a:r>
            <a:r>
              <a:rPr sz="2000" b="0" spc="-3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optimization?</a:t>
            </a:r>
            <a:endParaRPr sz="2000">
              <a:latin typeface="Source Sans Pro Light"/>
              <a:cs typeface="Source Sans Pro Light"/>
            </a:endParaRPr>
          </a:p>
          <a:p>
            <a:pPr marL="805180" lvl="1" indent="-366395">
              <a:lnSpc>
                <a:spcPts val="2390"/>
              </a:lnSpc>
              <a:buSzPct val="90000"/>
              <a:buFont typeface="Arial"/>
              <a:buChar char="○"/>
              <a:tabLst>
                <a:tab pos="805180" algn="l"/>
              </a:tabLst>
            </a:pP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What</a:t>
            </a:r>
            <a:r>
              <a:rPr sz="2000" b="0" spc="-3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about</a:t>
            </a:r>
            <a:r>
              <a:rPr sz="2000" b="0" spc="-3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concurrent</a:t>
            </a:r>
            <a:r>
              <a:rPr sz="2000" b="0" spc="-3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access?</a:t>
            </a:r>
            <a:endParaRPr sz="2000">
              <a:latin typeface="Source Sans Pro Light"/>
              <a:cs typeface="Source Sans Pro Light"/>
            </a:endParaRPr>
          </a:p>
          <a:p>
            <a:pPr marL="347980" indent="-335280">
              <a:lnSpc>
                <a:spcPts val="2855"/>
              </a:lnSpc>
              <a:buClr>
                <a:srgbClr val="000000"/>
              </a:buClr>
              <a:buSzPct val="58333"/>
              <a:buFont typeface="Arial"/>
              <a:buChar char="●"/>
              <a:tabLst>
                <a:tab pos="347980" algn="l"/>
              </a:tabLst>
            </a:pP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We</a:t>
            </a:r>
            <a:r>
              <a:rPr sz="2400" b="0" spc="-6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need</a:t>
            </a:r>
            <a:r>
              <a:rPr sz="2400" b="0" spc="-6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isolation</a:t>
            </a:r>
            <a:r>
              <a:rPr sz="2400" b="0" spc="-6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of</a:t>
            </a:r>
            <a:r>
              <a:rPr sz="2400" b="0" spc="-6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spc="-10" dirty="0">
                <a:solidFill>
                  <a:srgbClr val="404040"/>
                </a:solidFill>
                <a:latin typeface="Roboto Light"/>
                <a:cs typeface="Roboto Light"/>
              </a:rPr>
              <a:t>operations</a:t>
            </a:r>
            <a:r>
              <a:rPr sz="2400" b="0" spc="-6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(i.e.</a:t>
            </a:r>
            <a:r>
              <a:rPr sz="2400" b="0" spc="-6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ACID</a:t>
            </a:r>
            <a:r>
              <a:rPr sz="2400" b="0" spc="-6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spc="-10" dirty="0">
                <a:solidFill>
                  <a:srgbClr val="404040"/>
                </a:solidFill>
                <a:latin typeface="Roboto Light"/>
                <a:cs typeface="Roboto Light"/>
              </a:rPr>
              <a:t>transactions)</a:t>
            </a:r>
            <a:endParaRPr sz="2400">
              <a:latin typeface="Roboto Light"/>
              <a:cs typeface="Roboto Light"/>
            </a:endParaRPr>
          </a:p>
          <a:p>
            <a:pPr marL="347980" indent="-335280">
              <a:lnSpc>
                <a:spcPts val="2865"/>
              </a:lnSpc>
              <a:buClr>
                <a:srgbClr val="000000"/>
              </a:buClr>
              <a:buSzPct val="58333"/>
              <a:buFont typeface="Arial"/>
              <a:buChar char="●"/>
              <a:tabLst>
                <a:tab pos="347980" algn="l"/>
              </a:tabLst>
            </a:pP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Is</a:t>
            </a:r>
            <a:r>
              <a:rPr sz="2400" b="0" spc="-5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there</a:t>
            </a:r>
            <a:r>
              <a:rPr sz="2400" b="0" spc="-5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anything</a:t>
            </a:r>
            <a:r>
              <a:rPr sz="2400" b="0" spc="-5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for</a:t>
            </a:r>
            <a:r>
              <a:rPr sz="2400" b="0" spc="-4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Spark</a:t>
            </a:r>
            <a:r>
              <a:rPr sz="2400" b="0" spc="-5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and</a:t>
            </a:r>
            <a:r>
              <a:rPr sz="2400" b="0" spc="-5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Parquet</a:t>
            </a:r>
            <a:r>
              <a:rPr sz="2400" b="0" spc="-4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that</a:t>
            </a:r>
            <a:r>
              <a:rPr sz="2400" b="0" spc="-5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we</a:t>
            </a:r>
            <a:r>
              <a:rPr sz="2400" b="0" spc="-5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can</a:t>
            </a:r>
            <a:r>
              <a:rPr sz="2400" b="0" spc="-4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spc="-20" dirty="0">
                <a:solidFill>
                  <a:srgbClr val="404040"/>
                </a:solidFill>
                <a:latin typeface="Roboto Light"/>
                <a:cs typeface="Roboto Light"/>
              </a:rPr>
              <a:t>use?</a:t>
            </a:r>
            <a:endParaRPr sz="2400">
              <a:latin typeface="Roboto Light"/>
              <a:cs typeface="Roboto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Optimization:</a:t>
            </a:r>
            <a:r>
              <a:rPr spc="-114" dirty="0"/>
              <a:t> </a:t>
            </a:r>
            <a:r>
              <a:rPr dirty="0"/>
              <a:t>avoid</a:t>
            </a:r>
            <a:r>
              <a:rPr spc="-110" dirty="0"/>
              <a:t> </a:t>
            </a:r>
            <a:r>
              <a:rPr dirty="0"/>
              <a:t>many</a:t>
            </a:r>
            <a:r>
              <a:rPr spc="-110" dirty="0"/>
              <a:t> </a:t>
            </a:r>
            <a:r>
              <a:rPr dirty="0"/>
              <a:t>small</a:t>
            </a:r>
            <a:r>
              <a:rPr spc="-110" dirty="0"/>
              <a:t> </a:t>
            </a:r>
            <a:r>
              <a:rPr spc="-10" dirty="0"/>
              <a:t>files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6330" y="2908952"/>
            <a:ext cx="2139184" cy="165298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07515" y="2366405"/>
            <a:ext cx="2328289" cy="179911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64168" y="986092"/>
            <a:ext cx="7368540" cy="3292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SzPct val="58333"/>
              <a:buFont typeface="Arial"/>
              <a:buChar char="●"/>
              <a:tabLst>
                <a:tab pos="347980" algn="l"/>
              </a:tabLst>
            </a:pPr>
            <a:r>
              <a:rPr sz="2400" b="0" spc="-10" dirty="0">
                <a:solidFill>
                  <a:srgbClr val="404040"/>
                </a:solidFill>
                <a:latin typeface="Roboto Light"/>
                <a:cs typeface="Roboto Light"/>
              </a:rPr>
              <a:t>Open-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source</a:t>
            </a:r>
            <a:r>
              <a:rPr sz="2400" b="0" spc="-5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spc="-10" dirty="0">
                <a:solidFill>
                  <a:srgbClr val="404040"/>
                </a:solidFill>
                <a:latin typeface="Roboto Light"/>
                <a:cs typeface="Roboto Light"/>
              </a:rPr>
              <a:t>storage</a:t>
            </a:r>
            <a:r>
              <a:rPr sz="2400" b="0" spc="-5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layer</a:t>
            </a:r>
            <a:r>
              <a:rPr sz="2400" b="0" spc="-5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on</a:t>
            </a:r>
            <a:r>
              <a:rPr sz="2400" b="0" spc="-5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top</a:t>
            </a:r>
            <a:r>
              <a:rPr sz="2400" b="0" spc="-5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of</a:t>
            </a:r>
            <a:r>
              <a:rPr sz="2400" b="0" spc="-5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Parquet</a:t>
            </a:r>
            <a:r>
              <a:rPr sz="2400" b="0" spc="-5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in</a:t>
            </a:r>
            <a:r>
              <a:rPr sz="2400" b="0" spc="-5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spc="-10" dirty="0">
                <a:solidFill>
                  <a:srgbClr val="404040"/>
                </a:solidFill>
                <a:latin typeface="Roboto Light"/>
                <a:cs typeface="Roboto Light"/>
              </a:rPr>
              <a:t>Spark</a:t>
            </a:r>
            <a:endParaRPr sz="2400">
              <a:latin typeface="Roboto Light"/>
              <a:cs typeface="Roboto Light"/>
            </a:endParaRPr>
          </a:p>
          <a:p>
            <a:pPr marL="805180" lvl="1" indent="-366395">
              <a:lnSpc>
                <a:spcPct val="100000"/>
              </a:lnSpc>
              <a:spcBef>
                <a:spcPts val="30"/>
              </a:spcBef>
              <a:buSzPct val="90000"/>
              <a:buFont typeface="Arial"/>
              <a:buChar char="○"/>
              <a:tabLst>
                <a:tab pos="805180" algn="l"/>
              </a:tabLst>
            </a:pP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ACID</a:t>
            </a:r>
            <a:r>
              <a:rPr sz="2000" b="0" spc="-2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transactions</a:t>
            </a:r>
            <a:endParaRPr sz="2000">
              <a:latin typeface="Source Sans Pro Light"/>
              <a:cs typeface="Source Sans Pro Light"/>
            </a:endParaRPr>
          </a:p>
          <a:p>
            <a:pPr marL="805180" lvl="1" indent="-366395">
              <a:lnSpc>
                <a:spcPct val="100000"/>
              </a:lnSpc>
              <a:buSzPct val="90000"/>
              <a:buFont typeface="Arial"/>
              <a:buChar char="○"/>
              <a:tabLst>
                <a:tab pos="805180" algn="l"/>
              </a:tabLst>
            </a:pP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Time</a:t>
            </a:r>
            <a:r>
              <a:rPr sz="2000" b="0" spc="-5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travel</a:t>
            </a:r>
            <a:r>
              <a:rPr sz="2000" b="0" spc="-5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(versioning</a:t>
            </a:r>
            <a:r>
              <a:rPr sz="2000" b="0" spc="-5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via</a:t>
            </a:r>
            <a:r>
              <a:rPr sz="2000" b="0" spc="-5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spc="-20" dirty="0">
                <a:solidFill>
                  <a:srgbClr val="404040"/>
                </a:solidFill>
                <a:latin typeface="Source Sans Pro Light"/>
                <a:cs typeface="Source Sans Pro Light"/>
              </a:rPr>
              <a:t>WAL)</a:t>
            </a:r>
            <a:endParaRPr sz="2000">
              <a:latin typeface="Source Sans Pro Light"/>
              <a:cs typeface="Source Sans Pro Light"/>
            </a:endParaRPr>
          </a:p>
          <a:p>
            <a:pPr marL="805180" lvl="1" indent="-366395">
              <a:lnSpc>
                <a:spcPct val="100000"/>
              </a:lnSpc>
              <a:buSzPct val="90000"/>
              <a:buFont typeface="Arial"/>
              <a:buChar char="○"/>
              <a:tabLst>
                <a:tab pos="805180" algn="l"/>
              </a:tabLst>
            </a:pPr>
            <a:r>
              <a:rPr sz="2000" b="0" spc="-25" dirty="0">
                <a:solidFill>
                  <a:srgbClr val="404040"/>
                </a:solidFill>
                <a:latin typeface="Source Sans Pro Light"/>
                <a:cs typeface="Source Sans Pro Light"/>
              </a:rPr>
              <a:t>...</a:t>
            </a:r>
            <a:endParaRPr sz="2000">
              <a:latin typeface="Source Sans Pro Light"/>
              <a:cs typeface="Source Sans Pro Light"/>
            </a:endParaRPr>
          </a:p>
          <a:p>
            <a:pPr lvl="1">
              <a:lnSpc>
                <a:spcPct val="100000"/>
              </a:lnSpc>
              <a:spcBef>
                <a:spcPts val="810"/>
              </a:spcBef>
              <a:buClr>
                <a:srgbClr val="404040"/>
              </a:buClr>
              <a:buFont typeface="Arial"/>
              <a:buChar char="○"/>
            </a:pPr>
            <a:endParaRPr sz="2000">
              <a:latin typeface="Source Sans Pro Light"/>
              <a:cs typeface="Source Sans Pro Light"/>
            </a:endParaRPr>
          </a:p>
          <a:p>
            <a:pPr marL="347980" indent="-335280">
              <a:lnSpc>
                <a:spcPct val="100000"/>
              </a:lnSpc>
              <a:buClr>
                <a:srgbClr val="000000"/>
              </a:buClr>
              <a:buSzPct val="58333"/>
              <a:buFont typeface="Arial"/>
              <a:buChar char="●"/>
              <a:tabLst>
                <a:tab pos="347980" algn="l"/>
              </a:tabLst>
            </a:pPr>
            <a:r>
              <a:rPr sz="2400" b="0" spc="-10" dirty="0">
                <a:solidFill>
                  <a:srgbClr val="404040"/>
                </a:solidFill>
                <a:latin typeface="Roboto Light"/>
                <a:cs typeface="Roboto Light"/>
              </a:rPr>
              <a:t>Automated</a:t>
            </a:r>
            <a:r>
              <a:rPr sz="2400" b="0" spc="-10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repartitioning</a:t>
            </a:r>
            <a:r>
              <a:rPr sz="2400" b="0" spc="-10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spc="-10" dirty="0">
                <a:solidFill>
                  <a:srgbClr val="404040"/>
                </a:solidFill>
                <a:latin typeface="Roboto Light"/>
                <a:cs typeface="Roboto Light"/>
              </a:rPr>
              <a:t>(Databricks)</a:t>
            </a:r>
            <a:endParaRPr sz="2400">
              <a:latin typeface="Roboto Light"/>
              <a:cs typeface="Roboto Light"/>
            </a:endParaRPr>
          </a:p>
          <a:p>
            <a:pPr marL="805180" lvl="1" indent="-366395">
              <a:lnSpc>
                <a:spcPct val="100000"/>
              </a:lnSpc>
              <a:spcBef>
                <a:spcPts val="30"/>
              </a:spcBef>
              <a:buSzPct val="90000"/>
              <a:buFont typeface="Arial"/>
              <a:buChar char="○"/>
              <a:tabLst>
                <a:tab pos="805180" algn="l"/>
              </a:tabLst>
            </a:pPr>
            <a:r>
              <a:rPr sz="2000" b="0" spc="-20" dirty="0">
                <a:solidFill>
                  <a:srgbClr val="404040"/>
                </a:solidFill>
                <a:latin typeface="Source Sans Pro Light"/>
                <a:cs typeface="Source Sans Pro Light"/>
              </a:rPr>
              <a:t>(Auto-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)</a:t>
            </a:r>
            <a:r>
              <a:rPr sz="2000" b="0" spc="3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OPTIMIZE</a:t>
            </a:r>
            <a:endParaRPr sz="2000">
              <a:latin typeface="Source Sans Pro Light"/>
              <a:cs typeface="Source Sans Pro Light"/>
            </a:endParaRPr>
          </a:p>
          <a:p>
            <a:pPr marL="805180" lvl="1" indent="-366395">
              <a:lnSpc>
                <a:spcPct val="100000"/>
              </a:lnSpc>
              <a:buSzPct val="90000"/>
              <a:buFont typeface="Arial"/>
              <a:buChar char="○"/>
              <a:tabLst>
                <a:tab pos="805180" algn="l"/>
              </a:tabLst>
            </a:pP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Additional</a:t>
            </a:r>
            <a:r>
              <a:rPr sz="2000" b="0" spc="-3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file-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level</a:t>
            </a:r>
            <a:r>
              <a:rPr sz="2000" b="0" spc="-3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skipping</a:t>
            </a:r>
            <a:r>
              <a:rPr sz="2000" b="0" spc="-3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stats</a:t>
            </a:r>
            <a:endParaRPr sz="2000">
              <a:latin typeface="Source Sans Pro Light"/>
              <a:cs typeface="Source Sans Pro Light"/>
            </a:endParaRPr>
          </a:p>
          <a:p>
            <a:pPr marL="1262380" lvl="2" indent="-366395">
              <a:lnSpc>
                <a:spcPct val="100000"/>
              </a:lnSpc>
              <a:spcBef>
                <a:spcPts val="10"/>
              </a:spcBef>
              <a:buFont typeface="Arial"/>
              <a:buChar char="■"/>
              <a:tabLst>
                <a:tab pos="1262380" algn="l"/>
              </a:tabLst>
            </a:pPr>
            <a:r>
              <a:rPr sz="1800" b="0" spc="-20" dirty="0">
                <a:solidFill>
                  <a:srgbClr val="404040"/>
                </a:solidFill>
                <a:latin typeface="Source Sans Pro Light"/>
                <a:cs typeface="Source Sans Pro Light"/>
              </a:rPr>
              <a:t>Metadata</a:t>
            </a:r>
            <a:r>
              <a:rPr sz="1800" b="0" spc="-5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18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stored</a:t>
            </a:r>
            <a:r>
              <a:rPr sz="1800" b="0" spc="-5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18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in</a:t>
            </a:r>
            <a:r>
              <a:rPr sz="1800" b="0" spc="-4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18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Parquet</a:t>
            </a:r>
            <a:r>
              <a:rPr sz="1800" b="0" spc="-5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18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format,</a:t>
            </a:r>
            <a:r>
              <a:rPr sz="1800" b="0" spc="-4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18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scalable</a:t>
            </a:r>
            <a:endParaRPr sz="1800">
              <a:latin typeface="Source Sans Pro Light"/>
              <a:cs typeface="Source Sans Pro Light"/>
            </a:endParaRPr>
          </a:p>
          <a:p>
            <a:pPr marL="805180" lvl="1" indent="-366395">
              <a:lnSpc>
                <a:spcPct val="100000"/>
              </a:lnSpc>
              <a:spcBef>
                <a:spcPts val="5"/>
              </a:spcBef>
              <a:buSzPct val="90000"/>
              <a:buFont typeface="Arial"/>
              <a:buChar char="○"/>
              <a:tabLst>
                <a:tab pos="805180" algn="l"/>
              </a:tabLst>
            </a:pPr>
            <a:r>
              <a:rPr sz="2000" b="0" spc="-40" dirty="0">
                <a:solidFill>
                  <a:srgbClr val="404040"/>
                </a:solidFill>
                <a:latin typeface="Source Sans Pro Light"/>
                <a:cs typeface="Source Sans Pro Light"/>
              </a:rPr>
              <a:t>Z-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ORDER </a:t>
            </a:r>
            <a:r>
              <a:rPr sz="20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clustering</a:t>
            </a:r>
            <a:endParaRPr sz="2000">
              <a:latin typeface="Source Sans Pro Light"/>
              <a:cs typeface="Source Sans Pro Ligh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Optimization:</a:t>
            </a:r>
            <a:r>
              <a:rPr spc="-80" dirty="0"/>
              <a:t> </a:t>
            </a:r>
            <a:r>
              <a:rPr dirty="0"/>
              <a:t>Delta</a:t>
            </a:r>
            <a:r>
              <a:rPr spc="-75" dirty="0"/>
              <a:t> </a:t>
            </a:r>
            <a:r>
              <a:rPr spc="-20" dirty="0"/>
              <a:t>Lake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</a:t>
            </a:r>
            <a:r>
              <a:rPr spc="-60" dirty="0"/>
              <a:t> </a:t>
            </a:r>
            <a:r>
              <a:rPr spc="-10" dirty="0"/>
              <a:t>processing</a:t>
            </a:r>
            <a:r>
              <a:rPr spc="-55" dirty="0"/>
              <a:t> </a:t>
            </a:r>
            <a:r>
              <a:rPr dirty="0"/>
              <a:t>and</a:t>
            </a:r>
            <a:r>
              <a:rPr spc="-55" dirty="0"/>
              <a:t> </a:t>
            </a:r>
            <a:r>
              <a:rPr spc="-10" dirty="0"/>
              <a:t>analytics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02425" y="1113064"/>
            <a:ext cx="2107565" cy="3342640"/>
            <a:chOff x="402425" y="1113064"/>
            <a:chExt cx="2107565" cy="3342640"/>
          </a:xfrm>
        </p:grpSpPr>
        <p:sp>
          <p:nvSpPr>
            <p:cNvPr id="4" name="object 4"/>
            <p:cNvSpPr/>
            <p:nvPr/>
          </p:nvSpPr>
          <p:spPr>
            <a:xfrm>
              <a:off x="440525" y="1151164"/>
              <a:ext cx="2031364" cy="3266440"/>
            </a:xfrm>
            <a:custGeom>
              <a:avLst/>
              <a:gdLst/>
              <a:ahLst/>
              <a:cxnLst/>
              <a:rect l="l" t="t" r="r" b="b"/>
              <a:pathLst>
                <a:path w="2031364" h="3266440">
                  <a:moveTo>
                    <a:pt x="2031350" y="544366"/>
                  </a:moveTo>
                  <a:lnTo>
                    <a:pt x="2029496" y="577527"/>
                  </a:lnTo>
                  <a:lnTo>
                    <a:pt x="2024006" y="610163"/>
                  </a:lnTo>
                  <a:lnTo>
                    <a:pt x="2002542" y="673631"/>
                  </a:lnTo>
                  <a:lnTo>
                    <a:pt x="1967806" y="734313"/>
                  </a:lnTo>
                  <a:lnTo>
                    <a:pt x="1920650" y="791755"/>
                  </a:lnTo>
                  <a:lnTo>
                    <a:pt x="1892680" y="819118"/>
                  </a:lnTo>
                  <a:lnTo>
                    <a:pt x="1861923" y="845501"/>
                  </a:lnTo>
                  <a:lnTo>
                    <a:pt x="1828486" y="870845"/>
                  </a:lnTo>
                  <a:lnTo>
                    <a:pt x="1792476" y="895095"/>
                  </a:lnTo>
                  <a:lnTo>
                    <a:pt x="1753997" y="918192"/>
                  </a:lnTo>
                  <a:lnTo>
                    <a:pt x="1713157" y="940081"/>
                  </a:lnTo>
                  <a:lnTo>
                    <a:pt x="1670061" y="960705"/>
                  </a:lnTo>
                  <a:lnTo>
                    <a:pt x="1624816" y="980005"/>
                  </a:lnTo>
                  <a:lnTo>
                    <a:pt x="1577529" y="997926"/>
                  </a:lnTo>
                  <a:lnTo>
                    <a:pt x="1528305" y="1014411"/>
                  </a:lnTo>
                  <a:lnTo>
                    <a:pt x="1477251" y="1029402"/>
                  </a:lnTo>
                  <a:lnTo>
                    <a:pt x="1424473" y="1042843"/>
                  </a:lnTo>
                  <a:lnTo>
                    <a:pt x="1370076" y="1054676"/>
                  </a:lnTo>
                  <a:lnTo>
                    <a:pt x="1314169" y="1064845"/>
                  </a:lnTo>
                  <a:lnTo>
                    <a:pt x="1256856" y="1073293"/>
                  </a:lnTo>
                  <a:lnTo>
                    <a:pt x="1198243" y="1079962"/>
                  </a:lnTo>
                  <a:lnTo>
                    <a:pt x="1138438" y="1084797"/>
                  </a:lnTo>
                  <a:lnTo>
                    <a:pt x="1077547" y="1087739"/>
                  </a:lnTo>
                  <a:lnTo>
                    <a:pt x="1015674" y="1088733"/>
                  </a:lnTo>
                  <a:lnTo>
                    <a:pt x="953802" y="1087739"/>
                  </a:lnTo>
                  <a:lnTo>
                    <a:pt x="892911" y="1084797"/>
                  </a:lnTo>
                  <a:lnTo>
                    <a:pt x="833106" y="1079962"/>
                  </a:lnTo>
                  <a:lnTo>
                    <a:pt x="774493" y="1073293"/>
                  </a:lnTo>
                  <a:lnTo>
                    <a:pt x="717180" y="1064845"/>
                  </a:lnTo>
                  <a:lnTo>
                    <a:pt x="661273" y="1054676"/>
                  </a:lnTo>
                  <a:lnTo>
                    <a:pt x="606876" y="1042843"/>
                  </a:lnTo>
                  <a:lnTo>
                    <a:pt x="554098" y="1029402"/>
                  </a:lnTo>
                  <a:lnTo>
                    <a:pt x="503044" y="1014411"/>
                  </a:lnTo>
                  <a:lnTo>
                    <a:pt x="453820" y="997926"/>
                  </a:lnTo>
                  <a:lnTo>
                    <a:pt x="406533" y="980005"/>
                  </a:lnTo>
                  <a:lnTo>
                    <a:pt x="361288" y="960705"/>
                  </a:lnTo>
                  <a:lnTo>
                    <a:pt x="318192" y="940081"/>
                  </a:lnTo>
                  <a:lnTo>
                    <a:pt x="277352" y="918192"/>
                  </a:lnTo>
                  <a:lnTo>
                    <a:pt x="238874" y="895095"/>
                  </a:lnTo>
                  <a:lnTo>
                    <a:pt x="202863" y="870845"/>
                  </a:lnTo>
                  <a:lnTo>
                    <a:pt x="169426" y="845501"/>
                  </a:lnTo>
                  <a:lnTo>
                    <a:pt x="138669" y="819118"/>
                  </a:lnTo>
                  <a:lnTo>
                    <a:pt x="110699" y="791755"/>
                  </a:lnTo>
                  <a:lnTo>
                    <a:pt x="63543" y="734313"/>
                  </a:lnTo>
                  <a:lnTo>
                    <a:pt x="28808" y="673631"/>
                  </a:lnTo>
                  <a:lnTo>
                    <a:pt x="7343" y="610163"/>
                  </a:lnTo>
                  <a:lnTo>
                    <a:pt x="1853" y="577527"/>
                  </a:lnTo>
                  <a:lnTo>
                    <a:pt x="0" y="544366"/>
                  </a:lnTo>
                </a:path>
                <a:path w="2031364" h="3266440">
                  <a:moveTo>
                    <a:pt x="0" y="544366"/>
                  </a:moveTo>
                  <a:lnTo>
                    <a:pt x="1853" y="511205"/>
                  </a:lnTo>
                  <a:lnTo>
                    <a:pt x="7343" y="478569"/>
                  </a:lnTo>
                  <a:lnTo>
                    <a:pt x="28808" y="415101"/>
                  </a:lnTo>
                  <a:lnTo>
                    <a:pt x="63543" y="354419"/>
                  </a:lnTo>
                  <a:lnTo>
                    <a:pt x="110699" y="296977"/>
                  </a:lnTo>
                  <a:lnTo>
                    <a:pt x="138669" y="269614"/>
                  </a:lnTo>
                  <a:lnTo>
                    <a:pt x="169426" y="243232"/>
                  </a:lnTo>
                  <a:lnTo>
                    <a:pt x="202863" y="217887"/>
                  </a:lnTo>
                  <a:lnTo>
                    <a:pt x="238874" y="193638"/>
                  </a:lnTo>
                  <a:lnTo>
                    <a:pt x="277352" y="170540"/>
                  </a:lnTo>
                  <a:lnTo>
                    <a:pt x="318192" y="148651"/>
                  </a:lnTo>
                  <a:lnTo>
                    <a:pt x="361288" y="128028"/>
                  </a:lnTo>
                  <a:lnTo>
                    <a:pt x="406533" y="108727"/>
                  </a:lnTo>
                  <a:lnTo>
                    <a:pt x="453820" y="90806"/>
                  </a:lnTo>
                  <a:lnTo>
                    <a:pt x="503044" y="74322"/>
                  </a:lnTo>
                  <a:lnTo>
                    <a:pt x="554098" y="59330"/>
                  </a:lnTo>
                  <a:lnTo>
                    <a:pt x="606876" y="45890"/>
                  </a:lnTo>
                  <a:lnTo>
                    <a:pt x="661273" y="34056"/>
                  </a:lnTo>
                  <a:lnTo>
                    <a:pt x="717180" y="23887"/>
                  </a:lnTo>
                  <a:lnTo>
                    <a:pt x="774493" y="15440"/>
                  </a:lnTo>
                  <a:lnTo>
                    <a:pt x="833106" y="8770"/>
                  </a:lnTo>
                  <a:lnTo>
                    <a:pt x="892911" y="3935"/>
                  </a:lnTo>
                  <a:lnTo>
                    <a:pt x="953802" y="993"/>
                  </a:lnTo>
                  <a:lnTo>
                    <a:pt x="1015674" y="0"/>
                  </a:lnTo>
                  <a:lnTo>
                    <a:pt x="1077547" y="993"/>
                  </a:lnTo>
                  <a:lnTo>
                    <a:pt x="1138438" y="3935"/>
                  </a:lnTo>
                  <a:lnTo>
                    <a:pt x="1198243" y="8770"/>
                  </a:lnTo>
                  <a:lnTo>
                    <a:pt x="1256856" y="15440"/>
                  </a:lnTo>
                  <a:lnTo>
                    <a:pt x="1314169" y="23887"/>
                  </a:lnTo>
                  <a:lnTo>
                    <a:pt x="1370076" y="34056"/>
                  </a:lnTo>
                  <a:lnTo>
                    <a:pt x="1424473" y="45890"/>
                  </a:lnTo>
                  <a:lnTo>
                    <a:pt x="1477251" y="59330"/>
                  </a:lnTo>
                  <a:lnTo>
                    <a:pt x="1528305" y="74322"/>
                  </a:lnTo>
                  <a:lnTo>
                    <a:pt x="1577529" y="90806"/>
                  </a:lnTo>
                  <a:lnTo>
                    <a:pt x="1624816" y="108727"/>
                  </a:lnTo>
                  <a:lnTo>
                    <a:pt x="1670061" y="128028"/>
                  </a:lnTo>
                  <a:lnTo>
                    <a:pt x="1713157" y="148651"/>
                  </a:lnTo>
                  <a:lnTo>
                    <a:pt x="1753997" y="170540"/>
                  </a:lnTo>
                  <a:lnTo>
                    <a:pt x="1792476" y="193638"/>
                  </a:lnTo>
                  <a:lnTo>
                    <a:pt x="1828486" y="217887"/>
                  </a:lnTo>
                  <a:lnTo>
                    <a:pt x="1861923" y="243232"/>
                  </a:lnTo>
                  <a:lnTo>
                    <a:pt x="1892680" y="269614"/>
                  </a:lnTo>
                  <a:lnTo>
                    <a:pt x="1920650" y="296977"/>
                  </a:lnTo>
                  <a:lnTo>
                    <a:pt x="1967806" y="354419"/>
                  </a:lnTo>
                  <a:lnTo>
                    <a:pt x="2002542" y="415101"/>
                  </a:lnTo>
                  <a:lnTo>
                    <a:pt x="2024006" y="478569"/>
                  </a:lnTo>
                  <a:lnTo>
                    <a:pt x="2031350" y="544366"/>
                  </a:lnTo>
                  <a:lnTo>
                    <a:pt x="2031350" y="2721833"/>
                  </a:lnTo>
                  <a:lnTo>
                    <a:pt x="2024006" y="2787630"/>
                  </a:lnTo>
                  <a:lnTo>
                    <a:pt x="2002542" y="2851098"/>
                  </a:lnTo>
                  <a:lnTo>
                    <a:pt x="1967806" y="2911780"/>
                  </a:lnTo>
                  <a:lnTo>
                    <a:pt x="1920650" y="2969222"/>
                  </a:lnTo>
                  <a:lnTo>
                    <a:pt x="1892680" y="2996585"/>
                  </a:lnTo>
                  <a:lnTo>
                    <a:pt x="1861923" y="3022967"/>
                  </a:lnTo>
                  <a:lnTo>
                    <a:pt x="1828486" y="3048312"/>
                  </a:lnTo>
                  <a:lnTo>
                    <a:pt x="1792476" y="3072561"/>
                  </a:lnTo>
                  <a:lnTo>
                    <a:pt x="1753997" y="3095659"/>
                  </a:lnTo>
                  <a:lnTo>
                    <a:pt x="1713157" y="3117548"/>
                  </a:lnTo>
                  <a:lnTo>
                    <a:pt x="1670061" y="3138171"/>
                  </a:lnTo>
                  <a:lnTo>
                    <a:pt x="1624816" y="3157472"/>
                  </a:lnTo>
                  <a:lnTo>
                    <a:pt x="1577529" y="3175393"/>
                  </a:lnTo>
                  <a:lnTo>
                    <a:pt x="1528305" y="3191877"/>
                  </a:lnTo>
                  <a:lnTo>
                    <a:pt x="1477251" y="3206869"/>
                  </a:lnTo>
                  <a:lnTo>
                    <a:pt x="1424473" y="3220309"/>
                  </a:lnTo>
                  <a:lnTo>
                    <a:pt x="1370076" y="3232142"/>
                  </a:lnTo>
                  <a:lnTo>
                    <a:pt x="1314169" y="3242312"/>
                  </a:lnTo>
                  <a:lnTo>
                    <a:pt x="1256856" y="3250759"/>
                  </a:lnTo>
                  <a:lnTo>
                    <a:pt x="1198243" y="3257429"/>
                  </a:lnTo>
                  <a:lnTo>
                    <a:pt x="1138438" y="3262263"/>
                  </a:lnTo>
                  <a:lnTo>
                    <a:pt x="1077547" y="3265206"/>
                  </a:lnTo>
                  <a:lnTo>
                    <a:pt x="1015674" y="3266199"/>
                  </a:lnTo>
                  <a:lnTo>
                    <a:pt x="953802" y="3265206"/>
                  </a:lnTo>
                  <a:lnTo>
                    <a:pt x="892911" y="3262263"/>
                  </a:lnTo>
                  <a:lnTo>
                    <a:pt x="833106" y="3257429"/>
                  </a:lnTo>
                  <a:lnTo>
                    <a:pt x="774493" y="3250759"/>
                  </a:lnTo>
                  <a:lnTo>
                    <a:pt x="717180" y="3242312"/>
                  </a:lnTo>
                  <a:lnTo>
                    <a:pt x="661273" y="3232142"/>
                  </a:lnTo>
                  <a:lnTo>
                    <a:pt x="606876" y="3220309"/>
                  </a:lnTo>
                  <a:lnTo>
                    <a:pt x="554098" y="3206869"/>
                  </a:lnTo>
                  <a:lnTo>
                    <a:pt x="503044" y="3191877"/>
                  </a:lnTo>
                  <a:lnTo>
                    <a:pt x="453820" y="3175393"/>
                  </a:lnTo>
                  <a:lnTo>
                    <a:pt x="406533" y="3157472"/>
                  </a:lnTo>
                  <a:lnTo>
                    <a:pt x="361288" y="3138171"/>
                  </a:lnTo>
                  <a:lnTo>
                    <a:pt x="318192" y="3117548"/>
                  </a:lnTo>
                  <a:lnTo>
                    <a:pt x="277352" y="3095659"/>
                  </a:lnTo>
                  <a:lnTo>
                    <a:pt x="238874" y="3072561"/>
                  </a:lnTo>
                  <a:lnTo>
                    <a:pt x="202863" y="3048312"/>
                  </a:lnTo>
                  <a:lnTo>
                    <a:pt x="169426" y="3022967"/>
                  </a:lnTo>
                  <a:lnTo>
                    <a:pt x="138669" y="2996585"/>
                  </a:lnTo>
                  <a:lnTo>
                    <a:pt x="110699" y="2969222"/>
                  </a:lnTo>
                  <a:lnTo>
                    <a:pt x="63543" y="2911780"/>
                  </a:lnTo>
                  <a:lnTo>
                    <a:pt x="28808" y="2851098"/>
                  </a:lnTo>
                  <a:lnTo>
                    <a:pt x="7343" y="2787630"/>
                  </a:lnTo>
                  <a:lnTo>
                    <a:pt x="0" y="2721833"/>
                  </a:lnTo>
                  <a:lnTo>
                    <a:pt x="0" y="544366"/>
                  </a:lnTo>
                  <a:close/>
                </a:path>
              </a:pathLst>
            </a:custGeom>
            <a:ln w="19049">
              <a:solidFill>
                <a:srgbClr val="1EA3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0506" y="2589410"/>
              <a:ext cx="728444" cy="41170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5867" y="3079585"/>
              <a:ext cx="680747" cy="41517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8493" y="3567587"/>
              <a:ext cx="1244184" cy="57146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40525" y="1151164"/>
              <a:ext cx="2031364" cy="3266440"/>
            </a:xfrm>
            <a:custGeom>
              <a:avLst/>
              <a:gdLst/>
              <a:ahLst/>
              <a:cxnLst/>
              <a:rect l="l" t="t" r="r" b="b"/>
              <a:pathLst>
                <a:path w="2031364" h="3266440">
                  <a:moveTo>
                    <a:pt x="2031350" y="544366"/>
                  </a:moveTo>
                  <a:lnTo>
                    <a:pt x="2029496" y="577527"/>
                  </a:lnTo>
                  <a:lnTo>
                    <a:pt x="2024006" y="610163"/>
                  </a:lnTo>
                  <a:lnTo>
                    <a:pt x="2002542" y="673631"/>
                  </a:lnTo>
                  <a:lnTo>
                    <a:pt x="1967806" y="734313"/>
                  </a:lnTo>
                  <a:lnTo>
                    <a:pt x="1920650" y="791755"/>
                  </a:lnTo>
                  <a:lnTo>
                    <a:pt x="1892680" y="819118"/>
                  </a:lnTo>
                  <a:lnTo>
                    <a:pt x="1861923" y="845501"/>
                  </a:lnTo>
                  <a:lnTo>
                    <a:pt x="1828486" y="870845"/>
                  </a:lnTo>
                  <a:lnTo>
                    <a:pt x="1792476" y="895095"/>
                  </a:lnTo>
                  <a:lnTo>
                    <a:pt x="1753997" y="918192"/>
                  </a:lnTo>
                  <a:lnTo>
                    <a:pt x="1713157" y="940081"/>
                  </a:lnTo>
                  <a:lnTo>
                    <a:pt x="1670061" y="960705"/>
                  </a:lnTo>
                  <a:lnTo>
                    <a:pt x="1624816" y="980005"/>
                  </a:lnTo>
                  <a:lnTo>
                    <a:pt x="1577529" y="997926"/>
                  </a:lnTo>
                  <a:lnTo>
                    <a:pt x="1528305" y="1014411"/>
                  </a:lnTo>
                  <a:lnTo>
                    <a:pt x="1477251" y="1029402"/>
                  </a:lnTo>
                  <a:lnTo>
                    <a:pt x="1424473" y="1042843"/>
                  </a:lnTo>
                  <a:lnTo>
                    <a:pt x="1370076" y="1054676"/>
                  </a:lnTo>
                  <a:lnTo>
                    <a:pt x="1314169" y="1064845"/>
                  </a:lnTo>
                  <a:lnTo>
                    <a:pt x="1256856" y="1073293"/>
                  </a:lnTo>
                  <a:lnTo>
                    <a:pt x="1198243" y="1079962"/>
                  </a:lnTo>
                  <a:lnTo>
                    <a:pt x="1138438" y="1084797"/>
                  </a:lnTo>
                  <a:lnTo>
                    <a:pt x="1077547" y="1087739"/>
                  </a:lnTo>
                  <a:lnTo>
                    <a:pt x="1015674" y="1088733"/>
                  </a:lnTo>
                  <a:lnTo>
                    <a:pt x="953802" y="1087739"/>
                  </a:lnTo>
                  <a:lnTo>
                    <a:pt x="892911" y="1084797"/>
                  </a:lnTo>
                  <a:lnTo>
                    <a:pt x="833106" y="1079962"/>
                  </a:lnTo>
                  <a:lnTo>
                    <a:pt x="774493" y="1073293"/>
                  </a:lnTo>
                  <a:lnTo>
                    <a:pt x="717180" y="1064845"/>
                  </a:lnTo>
                  <a:lnTo>
                    <a:pt x="661273" y="1054676"/>
                  </a:lnTo>
                  <a:lnTo>
                    <a:pt x="606876" y="1042843"/>
                  </a:lnTo>
                  <a:lnTo>
                    <a:pt x="554098" y="1029402"/>
                  </a:lnTo>
                  <a:lnTo>
                    <a:pt x="503044" y="1014411"/>
                  </a:lnTo>
                  <a:lnTo>
                    <a:pt x="453820" y="997926"/>
                  </a:lnTo>
                  <a:lnTo>
                    <a:pt x="406533" y="980005"/>
                  </a:lnTo>
                  <a:lnTo>
                    <a:pt x="361288" y="960705"/>
                  </a:lnTo>
                  <a:lnTo>
                    <a:pt x="318192" y="940081"/>
                  </a:lnTo>
                  <a:lnTo>
                    <a:pt x="277352" y="918192"/>
                  </a:lnTo>
                  <a:lnTo>
                    <a:pt x="238874" y="895095"/>
                  </a:lnTo>
                  <a:lnTo>
                    <a:pt x="202863" y="870845"/>
                  </a:lnTo>
                  <a:lnTo>
                    <a:pt x="169426" y="845501"/>
                  </a:lnTo>
                  <a:lnTo>
                    <a:pt x="138669" y="819118"/>
                  </a:lnTo>
                  <a:lnTo>
                    <a:pt x="110699" y="791755"/>
                  </a:lnTo>
                  <a:lnTo>
                    <a:pt x="63543" y="734313"/>
                  </a:lnTo>
                  <a:lnTo>
                    <a:pt x="28808" y="673631"/>
                  </a:lnTo>
                  <a:lnTo>
                    <a:pt x="7343" y="610163"/>
                  </a:lnTo>
                  <a:lnTo>
                    <a:pt x="1853" y="577527"/>
                  </a:lnTo>
                  <a:lnTo>
                    <a:pt x="0" y="544366"/>
                  </a:lnTo>
                </a:path>
                <a:path w="2031364" h="3266440">
                  <a:moveTo>
                    <a:pt x="0" y="544366"/>
                  </a:moveTo>
                  <a:lnTo>
                    <a:pt x="1853" y="511205"/>
                  </a:lnTo>
                  <a:lnTo>
                    <a:pt x="7343" y="478569"/>
                  </a:lnTo>
                  <a:lnTo>
                    <a:pt x="28808" y="415101"/>
                  </a:lnTo>
                  <a:lnTo>
                    <a:pt x="63543" y="354419"/>
                  </a:lnTo>
                  <a:lnTo>
                    <a:pt x="110699" y="296977"/>
                  </a:lnTo>
                  <a:lnTo>
                    <a:pt x="138669" y="269614"/>
                  </a:lnTo>
                  <a:lnTo>
                    <a:pt x="169426" y="243232"/>
                  </a:lnTo>
                  <a:lnTo>
                    <a:pt x="202863" y="217887"/>
                  </a:lnTo>
                  <a:lnTo>
                    <a:pt x="238874" y="193638"/>
                  </a:lnTo>
                  <a:lnTo>
                    <a:pt x="277352" y="170540"/>
                  </a:lnTo>
                  <a:lnTo>
                    <a:pt x="318192" y="148651"/>
                  </a:lnTo>
                  <a:lnTo>
                    <a:pt x="361288" y="128028"/>
                  </a:lnTo>
                  <a:lnTo>
                    <a:pt x="406533" y="108727"/>
                  </a:lnTo>
                  <a:lnTo>
                    <a:pt x="453820" y="90806"/>
                  </a:lnTo>
                  <a:lnTo>
                    <a:pt x="503044" y="74322"/>
                  </a:lnTo>
                  <a:lnTo>
                    <a:pt x="554098" y="59330"/>
                  </a:lnTo>
                  <a:lnTo>
                    <a:pt x="606876" y="45890"/>
                  </a:lnTo>
                  <a:lnTo>
                    <a:pt x="661273" y="34056"/>
                  </a:lnTo>
                  <a:lnTo>
                    <a:pt x="717180" y="23887"/>
                  </a:lnTo>
                  <a:lnTo>
                    <a:pt x="774493" y="15440"/>
                  </a:lnTo>
                  <a:lnTo>
                    <a:pt x="833106" y="8770"/>
                  </a:lnTo>
                  <a:lnTo>
                    <a:pt x="892911" y="3935"/>
                  </a:lnTo>
                  <a:lnTo>
                    <a:pt x="953802" y="993"/>
                  </a:lnTo>
                  <a:lnTo>
                    <a:pt x="1015674" y="0"/>
                  </a:lnTo>
                  <a:lnTo>
                    <a:pt x="1077547" y="993"/>
                  </a:lnTo>
                  <a:lnTo>
                    <a:pt x="1138438" y="3935"/>
                  </a:lnTo>
                  <a:lnTo>
                    <a:pt x="1198243" y="8770"/>
                  </a:lnTo>
                  <a:lnTo>
                    <a:pt x="1256856" y="15440"/>
                  </a:lnTo>
                  <a:lnTo>
                    <a:pt x="1314169" y="23887"/>
                  </a:lnTo>
                  <a:lnTo>
                    <a:pt x="1370076" y="34056"/>
                  </a:lnTo>
                  <a:lnTo>
                    <a:pt x="1424473" y="45890"/>
                  </a:lnTo>
                  <a:lnTo>
                    <a:pt x="1477251" y="59330"/>
                  </a:lnTo>
                  <a:lnTo>
                    <a:pt x="1528305" y="74322"/>
                  </a:lnTo>
                  <a:lnTo>
                    <a:pt x="1577529" y="90806"/>
                  </a:lnTo>
                  <a:lnTo>
                    <a:pt x="1624816" y="108727"/>
                  </a:lnTo>
                  <a:lnTo>
                    <a:pt x="1670061" y="128028"/>
                  </a:lnTo>
                  <a:lnTo>
                    <a:pt x="1713157" y="148651"/>
                  </a:lnTo>
                  <a:lnTo>
                    <a:pt x="1753997" y="170540"/>
                  </a:lnTo>
                  <a:lnTo>
                    <a:pt x="1792476" y="193638"/>
                  </a:lnTo>
                  <a:lnTo>
                    <a:pt x="1828486" y="217887"/>
                  </a:lnTo>
                  <a:lnTo>
                    <a:pt x="1861923" y="243232"/>
                  </a:lnTo>
                  <a:lnTo>
                    <a:pt x="1892680" y="269614"/>
                  </a:lnTo>
                  <a:lnTo>
                    <a:pt x="1920650" y="296977"/>
                  </a:lnTo>
                  <a:lnTo>
                    <a:pt x="1967806" y="354419"/>
                  </a:lnTo>
                  <a:lnTo>
                    <a:pt x="2002542" y="415101"/>
                  </a:lnTo>
                  <a:lnTo>
                    <a:pt x="2024006" y="478569"/>
                  </a:lnTo>
                  <a:lnTo>
                    <a:pt x="2031350" y="544366"/>
                  </a:lnTo>
                  <a:lnTo>
                    <a:pt x="2031350" y="2721833"/>
                  </a:lnTo>
                  <a:lnTo>
                    <a:pt x="2024006" y="2787630"/>
                  </a:lnTo>
                  <a:lnTo>
                    <a:pt x="2002542" y="2851098"/>
                  </a:lnTo>
                  <a:lnTo>
                    <a:pt x="1967806" y="2911780"/>
                  </a:lnTo>
                  <a:lnTo>
                    <a:pt x="1920650" y="2969222"/>
                  </a:lnTo>
                  <a:lnTo>
                    <a:pt x="1892680" y="2996585"/>
                  </a:lnTo>
                  <a:lnTo>
                    <a:pt x="1861923" y="3022967"/>
                  </a:lnTo>
                  <a:lnTo>
                    <a:pt x="1828486" y="3048312"/>
                  </a:lnTo>
                  <a:lnTo>
                    <a:pt x="1792476" y="3072561"/>
                  </a:lnTo>
                  <a:lnTo>
                    <a:pt x="1753997" y="3095659"/>
                  </a:lnTo>
                  <a:lnTo>
                    <a:pt x="1713157" y="3117548"/>
                  </a:lnTo>
                  <a:lnTo>
                    <a:pt x="1670061" y="3138171"/>
                  </a:lnTo>
                  <a:lnTo>
                    <a:pt x="1624816" y="3157472"/>
                  </a:lnTo>
                  <a:lnTo>
                    <a:pt x="1577529" y="3175393"/>
                  </a:lnTo>
                  <a:lnTo>
                    <a:pt x="1528305" y="3191877"/>
                  </a:lnTo>
                  <a:lnTo>
                    <a:pt x="1477251" y="3206869"/>
                  </a:lnTo>
                  <a:lnTo>
                    <a:pt x="1424473" y="3220309"/>
                  </a:lnTo>
                  <a:lnTo>
                    <a:pt x="1370076" y="3232142"/>
                  </a:lnTo>
                  <a:lnTo>
                    <a:pt x="1314169" y="3242312"/>
                  </a:lnTo>
                  <a:lnTo>
                    <a:pt x="1256856" y="3250759"/>
                  </a:lnTo>
                  <a:lnTo>
                    <a:pt x="1198243" y="3257429"/>
                  </a:lnTo>
                  <a:lnTo>
                    <a:pt x="1138438" y="3262263"/>
                  </a:lnTo>
                  <a:lnTo>
                    <a:pt x="1077547" y="3265206"/>
                  </a:lnTo>
                  <a:lnTo>
                    <a:pt x="1015674" y="3266199"/>
                  </a:lnTo>
                  <a:lnTo>
                    <a:pt x="953802" y="3265206"/>
                  </a:lnTo>
                  <a:lnTo>
                    <a:pt x="892911" y="3262263"/>
                  </a:lnTo>
                  <a:lnTo>
                    <a:pt x="833106" y="3257429"/>
                  </a:lnTo>
                  <a:lnTo>
                    <a:pt x="774493" y="3250759"/>
                  </a:lnTo>
                  <a:lnTo>
                    <a:pt x="717180" y="3242312"/>
                  </a:lnTo>
                  <a:lnTo>
                    <a:pt x="661273" y="3232142"/>
                  </a:lnTo>
                  <a:lnTo>
                    <a:pt x="606876" y="3220309"/>
                  </a:lnTo>
                  <a:lnTo>
                    <a:pt x="554098" y="3206869"/>
                  </a:lnTo>
                  <a:lnTo>
                    <a:pt x="503044" y="3191877"/>
                  </a:lnTo>
                  <a:lnTo>
                    <a:pt x="453820" y="3175393"/>
                  </a:lnTo>
                  <a:lnTo>
                    <a:pt x="406533" y="3157472"/>
                  </a:lnTo>
                  <a:lnTo>
                    <a:pt x="361288" y="3138171"/>
                  </a:lnTo>
                  <a:lnTo>
                    <a:pt x="318192" y="3117548"/>
                  </a:lnTo>
                  <a:lnTo>
                    <a:pt x="277352" y="3095659"/>
                  </a:lnTo>
                  <a:lnTo>
                    <a:pt x="238874" y="3072561"/>
                  </a:lnTo>
                  <a:lnTo>
                    <a:pt x="202863" y="3048312"/>
                  </a:lnTo>
                  <a:lnTo>
                    <a:pt x="169426" y="3022967"/>
                  </a:lnTo>
                  <a:lnTo>
                    <a:pt x="138669" y="2996585"/>
                  </a:lnTo>
                  <a:lnTo>
                    <a:pt x="110699" y="2969222"/>
                  </a:lnTo>
                  <a:lnTo>
                    <a:pt x="63543" y="2911780"/>
                  </a:lnTo>
                  <a:lnTo>
                    <a:pt x="28808" y="2851098"/>
                  </a:lnTo>
                  <a:lnTo>
                    <a:pt x="7343" y="2787630"/>
                  </a:lnTo>
                  <a:lnTo>
                    <a:pt x="0" y="2721833"/>
                  </a:lnTo>
                  <a:lnTo>
                    <a:pt x="0" y="544366"/>
                  </a:lnTo>
                  <a:close/>
                </a:path>
              </a:pathLst>
            </a:custGeom>
            <a:ln w="76199">
              <a:solidFill>
                <a:srgbClr val="1EA3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449035" y="2191839"/>
            <a:ext cx="2308860" cy="1477645"/>
          </a:xfrm>
          <a:prstGeom prst="rect">
            <a:avLst/>
          </a:prstGeom>
          <a:ln w="76199">
            <a:solidFill>
              <a:srgbClr val="EC541B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85090" marR="158750">
              <a:lnSpc>
                <a:spcPts val="1650"/>
              </a:lnSpc>
              <a:spcBef>
                <a:spcPts val="595"/>
              </a:spcBef>
            </a:pPr>
            <a:r>
              <a:rPr sz="1400" b="1" dirty="0">
                <a:solidFill>
                  <a:srgbClr val="404040"/>
                </a:solidFill>
                <a:latin typeface="Roboto"/>
                <a:cs typeface="Roboto"/>
              </a:rPr>
              <a:t>Data</a:t>
            </a:r>
            <a:r>
              <a:rPr sz="1400" b="1" spc="-50" dirty="0">
                <a:solidFill>
                  <a:srgbClr val="404040"/>
                </a:solidFill>
                <a:latin typeface="Roboto"/>
                <a:cs typeface="Roboto"/>
              </a:rPr>
              <a:t> </a:t>
            </a:r>
            <a:r>
              <a:rPr sz="1400" b="1" spc="-10" dirty="0">
                <a:solidFill>
                  <a:srgbClr val="404040"/>
                </a:solidFill>
                <a:latin typeface="Roboto"/>
                <a:cs typeface="Roboto"/>
              </a:rPr>
              <a:t>processing/querying engine</a:t>
            </a:r>
            <a:endParaRPr sz="1400">
              <a:latin typeface="Roboto"/>
              <a:cs typeface="Roboto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63761" y="2689559"/>
            <a:ext cx="1479299" cy="783851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2626249" y="2754984"/>
            <a:ext cx="649605" cy="325120"/>
          </a:xfrm>
          <a:custGeom>
            <a:avLst/>
            <a:gdLst/>
            <a:ahLst/>
            <a:cxnLst/>
            <a:rect l="l" t="t" r="r" b="b"/>
            <a:pathLst>
              <a:path w="649604" h="325119">
                <a:moveTo>
                  <a:pt x="486899" y="324599"/>
                </a:moveTo>
                <a:lnTo>
                  <a:pt x="486899" y="243449"/>
                </a:lnTo>
                <a:lnTo>
                  <a:pt x="0" y="243449"/>
                </a:lnTo>
                <a:lnTo>
                  <a:pt x="0" y="81149"/>
                </a:lnTo>
                <a:lnTo>
                  <a:pt x="486899" y="81149"/>
                </a:lnTo>
                <a:lnTo>
                  <a:pt x="486899" y="0"/>
                </a:lnTo>
                <a:lnTo>
                  <a:pt x="649199" y="162299"/>
                </a:lnTo>
                <a:lnTo>
                  <a:pt x="486899" y="324599"/>
                </a:lnTo>
                <a:close/>
              </a:path>
            </a:pathLst>
          </a:custGeom>
          <a:solidFill>
            <a:srgbClr val="1EA3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516763" y="2178535"/>
            <a:ext cx="2172335" cy="378460"/>
          </a:xfrm>
          <a:prstGeom prst="rect">
            <a:avLst/>
          </a:prstGeom>
          <a:solidFill>
            <a:srgbClr val="1AA755"/>
          </a:solidFill>
        </p:spPr>
        <p:txBody>
          <a:bodyPr vert="horz" wrap="square" lIns="0" tIns="78740" rIns="0" bIns="0" rtlCol="0">
            <a:spAutoFit/>
          </a:bodyPr>
          <a:lstStyle/>
          <a:p>
            <a:pPr marL="568960">
              <a:lnSpc>
                <a:spcPct val="100000"/>
              </a:lnSpc>
              <a:spcBef>
                <a:spcPts val="620"/>
              </a:spcBef>
            </a:pPr>
            <a:r>
              <a:rPr sz="1400" b="1" dirty="0">
                <a:solidFill>
                  <a:srgbClr val="FFFFFF"/>
                </a:solidFill>
                <a:latin typeface="Roboto"/>
                <a:cs typeface="Roboto"/>
              </a:rPr>
              <a:t>New</a:t>
            </a:r>
            <a:r>
              <a:rPr sz="1400" b="1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Roboto"/>
                <a:cs typeface="Roboto"/>
              </a:rPr>
              <a:t>insights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516763" y="2741611"/>
            <a:ext cx="2172335" cy="378460"/>
          </a:xfrm>
          <a:prstGeom prst="rect">
            <a:avLst/>
          </a:prstGeom>
          <a:solidFill>
            <a:srgbClr val="1AA755"/>
          </a:solidFill>
        </p:spPr>
        <p:txBody>
          <a:bodyPr vert="horz" wrap="square" lIns="0" tIns="78740" rIns="0" bIns="0" rtlCol="0">
            <a:spAutoFit/>
          </a:bodyPr>
          <a:lstStyle/>
          <a:p>
            <a:pPr marL="133985">
              <a:lnSpc>
                <a:spcPct val="100000"/>
              </a:lnSpc>
              <a:spcBef>
                <a:spcPts val="620"/>
              </a:spcBef>
            </a:pPr>
            <a:r>
              <a:rPr sz="1400" b="1" spc="-20" dirty="0">
                <a:solidFill>
                  <a:srgbClr val="FFFFFF"/>
                </a:solidFill>
                <a:latin typeface="Roboto"/>
                <a:cs typeface="Roboto"/>
              </a:rPr>
              <a:t>Transformed</a:t>
            </a:r>
            <a:r>
              <a:rPr sz="1400" b="1" spc="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400" b="1" dirty="0">
                <a:solidFill>
                  <a:srgbClr val="FFFFFF"/>
                </a:solidFill>
                <a:latin typeface="Roboto"/>
                <a:cs typeface="Roboto"/>
              </a:rPr>
              <a:t>data</a:t>
            </a:r>
            <a:r>
              <a:rPr sz="1400" b="1" spc="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400" b="1" spc="-20" dirty="0">
                <a:solidFill>
                  <a:srgbClr val="FFFFFF"/>
                </a:solidFill>
                <a:latin typeface="Roboto"/>
                <a:cs typeface="Roboto"/>
              </a:rPr>
              <a:t>(ETL)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516763" y="3278035"/>
            <a:ext cx="2172335" cy="378460"/>
          </a:xfrm>
          <a:prstGeom prst="rect">
            <a:avLst/>
          </a:prstGeom>
          <a:solidFill>
            <a:srgbClr val="1AA755"/>
          </a:solidFill>
        </p:spPr>
        <p:txBody>
          <a:bodyPr vert="horz" wrap="square" lIns="0" tIns="787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20"/>
              </a:spcBef>
            </a:pPr>
            <a:r>
              <a:rPr sz="1400" b="1" spc="-25" dirty="0">
                <a:solidFill>
                  <a:srgbClr val="FFFFFF"/>
                </a:solidFill>
                <a:latin typeface="Roboto"/>
                <a:cs typeface="Roboto"/>
              </a:rPr>
              <a:t>….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93840" y="2245735"/>
            <a:ext cx="487045" cy="243840"/>
          </a:xfrm>
          <a:custGeom>
            <a:avLst/>
            <a:gdLst/>
            <a:ahLst/>
            <a:cxnLst/>
            <a:rect l="l" t="t" r="r" b="b"/>
            <a:pathLst>
              <a:path w="487045" h="243839">
                <a:moveTo>
                  <a:pt x="365099" y="243599"/>
                </a:moveTo>
                <a:lnTo>
                  <a:pt x="365099" y="182699"/>
                </a:lnTo>
                <a:lnTo>
                  <a:pt x="0" y="182699"/>
                </a:lnTo>
                <a:lnTo>
                  <a:pt x="0" y="60899"/>
                </a:lnTo>
                <a:lnTo>
                  <a:pt x="365099" y="60899"/>
                </a:lnTo>
                <a:lnTo>
                  <a:pt x="365099" y="0"/>
                </a:lnTo>
                <a:lnTo>
                  <a:pt x="486899" y="121799"/>
                </a:lnTo>
                <a:lnTo>
                  <a:pt x="365099" y="243599"/>
                </a:lnTo>
                <a:close/>
              </a:path>
            </a:pathLst>
          </a:custGeom>
          <a:solidFill>
            <a:srgbClr val="1AA7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93840" y="2795485"/>
            <a:ext cx="487045" cy="243840"/>
          </a:xfrm>
          <a:custGeom>
            <a:avLst/>
            <a:gdLst/>
            <a:ahLst/>
            <a:cxnLst/>
            <a:rect l="l" t="t" r="r" b="b"/>
            <a:pathLst>
              <a:path w="487045" h="243839">
                <a:moveTo>
                  <a:pt x="365099" y="243599"/>
                </a:moveTo>
                <a:lnTo>
                  <a:pt x="365099" y="182699"/>
                </a:lnTo>
                <a:lnTo>
                  <a:pt x="0" y="182699"/>
                </a:lnTo>
                <a:lnTo>
                  <a:pt x="0" y="60899"/>
                </a:lnTo>
                <a:lnTo>
                  <a:pt x="365099" y="60899"/>
                </a:lnTo>
                <a:lnTo>
                  <a:pt x="365099" y="0"/>
                </a:lnTo>
                <a:lnTo>
                  <a:pt x="486899" y="121799"/>
                </a:lnTo>
                <a:lnTo>
                  <a:pt x="365099" y="243599"/>
                </a:lnTo>
                <a:close/>
              </a:path>
            </a:pathLst>
          </a:custGeom>
          <a:solidFill>
            <a:srgbClr val="1AA7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93840" y="3345234"/>
            <a:ext cx="487045" cy="243840"/>
          </a:xfrm>
          <a:custGeom>
            <a:avLst/>
            <a:gdLst/>
            <a:ahLst/>
            <a:cxnLst/>
            <a:rect l="l" t="t" r="r" b="b"/>
            <a:pathLst>
              <a:path w="487045" h="243839">
                <a:moveTo>
                  <a:pt x="365099" y="243599"/>
                </a:moveTo>
                <a:lnTo>
                  <a:pt x="365099" y="182699"/>
                </a:lnTo>
                <a:lnTo>
                  <a:pt x="0" y="182699"/>
                </a:lnTo>
                <a:lnTo>
                  <a:pt x="0" y="60899"/>
                </a:lnTo>
                <a:lnTo>
                  <a:pt x="365099" y="60899"/>
                </a:lnTo>
                <a:lnTo>
                  <a:pt x="365099" y="0"/>
                </a:lnTo>
                <a:lnTo>
                  <a:pt x="486899" y="121799"/>
                </a:lnTo>
                <a:lnTo>
                  <a:pt x="365099" y="243599"/>
                </a:lnTo>
                <a:close/>
              </a:path>
            </a:pathLst>
          </a:custGeom>
          <a:solidFill>
            <a:srgbClr val="1AA7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21070" y="2305811"/>
            <a:ext cx="10706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404040"/>
                </a:solidFill>
                <a:latin typeface="Roboto"/>
                <a:cs typeface="Roboto"/>
              </a:rPr>
              <a:t>Data</a:t>
            </a:r>
            <a:r>
              <a:rPr sz="1400" b="1" spc="-35" dirty="0">
                <a:solidFill>
                  <a:srgbClr val="404040"/>
                </a:solidFill>
                <a:latin typeface="Roboto"/>
                <a:cs typeface="Roboto"/>
              </a:rPr>
              <a:t> </a:t>
            </a:r>
            <a:r>
              <a:rPr sz="1400" b="1" spc="-10" dirty="0">
                <a:solidFill>
                  <a:srgbClr val="404040"/>
                </a:solidFill>
                <a:latin typeface="Roboto"/>
                <a:cs typeface="Roboto"/>
              </a:rPr>
              <a:t>sources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543824" y="3441724"/>
            <a:ext cx="534670" cy="534670"/>
          </a:xfrm>
          <a:custGeom>
            <a:avLst/>
            <a:gdLst/>
            <a:ahLst/>
            <a:cxnLst/>
            <a:rect l="l" t="t" r="r" b="b"/>
            <a:pathLst>
              <a:path w="534669" h="534670">
                <a:moveTo>
                  <a:pt x="0" y="267149"/>
                </a:moveTo>
                <a:lnTo>
                  <a:pt x="4304" y="219129"/>
                </a:lnTo>
                <a:lnTo>
                  <a:pt x="16713" y="173932"/>
                </a:lnTo>
                <a:lnTo>
                  <a:pt x="36473" y="132314"/>
                </a:lnTo>
                <a:lnTo>
                  <a:pt x="62830" y="95028"/>
                </a:lnTo>
                <a:lnTo>
                  <a:pt x="95028" y="62830"/>
                </a:lnTo>
                <a:lnTo>
                  <a:pt x="132314" y="36473"/>
                </a:lnTo>
                <a:lnTo>
                  <a:pt x="173932" y="16713"/>
                </a:lnTo>
                <a:lnTo>
                  <a:pt x="219129" y="4304"/>
                </a:lnTo>
                <a:lnTo>
                  <a:pt x="267149" y="0"/>
                </a:lnTo>
                <a:lnTo>
                  <a:pt x="319511" y="5180"/>
                </a:lnTo>
                <a:lnTo>
                  <a:pt x="369383" y="20335"/>
                </a:lnTo>
                <a:lnTo>
                  <a:pt x="415364" y="44884"/>
                </a:lnTo>
                <a:lnTo>
                  <a:pt x="456053" y="78246"/>
                </a:lnTo>
                <a:lnTo>
                  <a:pt x="489415" y="118935"/>
                </a:lnTo>
                <a:lnTo>
                  <a:pt x="513964" y="164916"/>
                </a:lnTo>
                <a:lnTo>
                  <a:pt x="529119" y="214788"/>
                </a:lnTo>
                <a:lnTo>
                  <a:pt x="534299" y="267149"/>
                </a:lnTo>
                <a:lnTo>
                  <a:pt x="529995" y="315170"/>
                </a:lnTo>
                <a:lnTo>
                  <a:pt x="517586" y="360367"/>
                </a:lnTo>
                <a:lnTo>
                  <a:pt x="497826" y="401985"/>
                </a:lnTo>
                <a:lnTo>
                  <a:pt x="471469" y="439271"/>
                </a:lnTo>
                <a:lnTo>
                  <a:pt x="439271" y="471469"/>
                </a:lnTo>
                <a:lnTo>
                  <a:pt x="401985" y="497826"/>
                </a:lnTo>
                <a:lnTo>
                  <a:pt x="360367" y="517586"/>
                </a:lnTo>
                <a:lnTo>
                  <a:pt x="315170" y="529995"/>
                </a:lnTo>
                <a:lnTo>
                  <a:pt x="267149" y="534299"/>
                </a:lnTo>
                <a:lnTo>
                  <a:pt x="219129" y="529995"/>
                </a:lnTo>
                <a:lnTo>
                  <a:pt x="173932" y="517586"/>
                </a:lnTo>
                <a:lnTo>
                  <a:pt x="132314" y="497826"/>
                </a:lnTo>
                <a:lnTo>
                  <a:pt x="95028" y="471469"/>
                </a:lnTo>
                <a:lnTo>
                  <a:pt x="62830" y="439271"/>
                </a:lnTo>
                <a:lnTo>
                  <a:pt x="36473" y="401985"/>
                </a:lnTo>
                <a:lnTo>
                  <a:pt x="16713" y="360367"/>
                </a:lnTo>
                <a:lnTo>
                  <a:pt x="4304" y="315170"/>
                </a:lnTo>
                <a:lnTo>
                  <a:pt x="0" y="267149"/>
                </a:lnTo>
                <a:close/>
              </a:path>
            </a:pathLst>
          </a:custGeom>
          <a:ln w="76199">
            <a:solidFill>
              <a:srgbClr val="DC3D0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4168" y="986092"/>
            <a:ext cx="6737350" cy="3167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SzPct val="58333"/>
              <a:buFont typeface="Arial"/>
              <a:buChar char="●"/>
              <a:tabLst>
                <a:tab pos="347980" algn="l"/>
              </a:tabLst>
            </a:pP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Reduce</a:t>
            </a:r>
            <a:r>
              <a:rPr sz="2400" b="0" spc="-3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spc="-25" dirty="0">
                <a:solidFill>
                  <a:srgbClr val="404040"/>
                </a:solidFill>
                <a:latin typeface="Roboto Light"/>
                <a:cs typeface="Roboto Light"/>
              </a:rPr>
              <a:t>I/O</a:t>
            </a:r>
            <a:endParaRPr sz="2400">
              <a:latin typeface="Roboto Light"/>
              <a:cs typeface="Roboto Light"/>
            </a:endParaRPr>
          </a:p>
          <a:p>
            <a:pPr marL="805180" lvl="1" indent="-366395">
              <a:lnSpc>
                <a:spcPct val="100000"/>
              </a:lnSpc>
              <a:spcBef>
                <a:spcPts val="30"/>
              </a:spcBef>
              <a:buSzPct val="90000"/>
              <a:buFont typeface="Arial"/>
              <a:buChar char="○"/>
              <a:tabLst>
                <a:tab pos="805180" algn="l"/>
              </a:tabLst>
            </a:pP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Reduce</a:t>
            </a:r>
            <a:r>
              <a:rPr sz="2000" b="0" spc="-10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spc="-20" dirty="0">
                <a:solidFill>
                  <a:srgbClr val="404040"/>
                </a:solidFill>
                <a:latin typeface="Source Sans Pro Light"/>
                <a:cs typeface="Source Sans Pro Light"/>
              </a:rPr>
              <a:t>size</a:t>
            </a:r>
            <a:endParaRPr sz="2000">
              <a:latin typeface="Source Sans Pro Light"/>
              <a:cs typeface="Source Sans Pro Light"/>
            </a:endParaRPr>
          </a:p>
          <a:p>
            <a:pPr marL="1262380" lvl="2" indent="-366395">
              <a:lnSpc>
                <a:spcPct val="100000"/>
              </a:lnSpc>
              <a:spcBef>
                <a:spcPts val="10"/>
              </a:spcBef>
              <a:buFont typeface="Arial"/>
              <a:buChar char="■"/>
              <a:tabLst>
                <a:tab pos="1262380" algn="l"/>
              </a:tabLst>
            </a:pPr>
            <a:r>
              <a:rPr sz="18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Use</a:t>
            </a:r>
            <a:r>
              <a:rPr sz="1800" b="0" spc="-3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18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page</a:t>
            </a:r>
            <a:r>
              <a:rPr sz="1800" b="0" spc="-3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18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compression,</a:t>
            </a:r>
            <a:r>
              <a:rPr sz="1800" b="0" spc="-2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1800" b="0" spc="-20" dirty="0">
                <a:solidFill>
                  <a:srgbClr val="404040"/>
                </a:solidFill>
                <a:latin typeface="Source Sans Pro Light"/>
                <a:cs typeface="Source Sans Pro Light"/>
              </a:rPr>
              <a:t>accommodate</a:t>
            </a:r>
            <a:r>
              <a:rPr sz="1800" b="0" spc="-3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18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for</a:t>
            </a:r>
            <a:r>
              <a:rPr sz="1800" b="0" spc="-3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18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RLE_DICTIONARY</a:t>
            </a:r>
            <a:endParaRPr sz="1800">
              <a:latin typeface="Source Sans Pro Light"/>
              <a:cs typeface="Source Sans Pro Light"/>
            </a:endParaRPr>
          </a:p>
          <a:p>
            <a:pPr marL="805180" lvl="1" indent="-366395">
              <a:lnSpc>
                <a:spcPct val="100000"/>
              </a:lnSpc>
              <a:spcBef>
                <a:spcPts val="5"/>
              </a:spcBef>
              <a:buSzPct val="90000"/>
              <a:buFont typeface="Arial"/>
              <a:buChar char="○"/>
              <a:tabLst>
                <a:tab pos="805180" algn="l"/>
              </a:tabLst>
            </a:pP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Avoid</a:t>
            </a:r>
            <a:r>
              <a:rPr sz="2000" b="0" spc="-5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reading</a:t>
            </a:r>
            <a:r>
              <a:rPr sz="2000" b="0" spc="-5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irrelevant</a:t>
            </a:r>
            <a:r>
              <a:rPr sz="2000" b="0" spc="-5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spc="-20" dirty="0">
                <a:solidFill>
                  <a:srgbClr val="404040"/>
                </a:solidFill>
                <a:latin typeface="Source Sans Pro Light"/>
                <a:cs typeface="Source Sans Pro Light"/>
              </a:rPr>
              <a:t>data</a:t>
            </a:r>
            <a:endParaRPr sz="2000">
              <a:latin typeface="Source Sans Pro Light"/>
              <a:cs typeface="Source Sans Pro Light"/>
            </a:endParaRPr>
          </a:p>
          <a:p>
            <a:pPr marL="1262380" lvl="2" indent="-366395">
              <a:lnSpc>
                <a:spcPct val="100000"/>
              </a:lnSpc>
              <a:spcBef>
                <a:spcPts val="10"/>
              </a:spcBef>
              <a:buFont typeface="Arial"/>
              <a:buChar char="■"/>
              <a:tabLst>
                <a:tab pos="1262380" algn="l"/>
              </a:tabLst>
            </a:pPr>
            <a:r>
              <a:rPr sz="1800" b="0" spc="-20" dirty="0">
                <a:solidFill>
                  <a:srgbClr val="404040"/>
                </a:solidFill>
                <a:latin typeface="Source Sans Pro Light"/>
                <a:cs typeface="Source Sans Pro Light"/>
              </a:rPr>
              <a:t>Row-</a:t>
            </a:r>
            <a:r>
              <a:rPr sz="18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group</a:t>
            </a:r>
            <a:r>
              <a:rPr sz="1800" b="0" spc="-2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18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skipping:</a:t>
            </a:r>
            <a:r>
              <a:rPr sz="1800" b="0" spc="-2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18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min/max</a:t>
            </a:r>
            <a:r>
              <a:rPr sz="1800" b="0" spc="-2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18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&amp;</a:t>
            </a:r>
            <a:r>
              <a:rPr sz="1800" b="0" spc="-2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18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dictionary</a:t>
            </a:r>
            <a:r>
              <a:rPr sz="1800" b="0" spc="-2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18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filtering</a:t>
            </a:r>
            <a:endParaRPr sz="1800">
              <a:latin typeface="Source Sans Pro Light"/>
              <a:cs typeface="Source Sans Pro Light"/>
            </a:endParaRPr>
          </a:p>
          <a:p>
            <a:pPr marL="1262380" lvl="2" indent="-352425">
              <a:lnSpc>
                <a:spcPts val="2155"/>
              </a:lnSpc>
              <a:spcBef>
                <a:spcPts val="15"/>
              </a:spcBef>
              <a:buSzPct val="88888"/>
              <a:buFont typeface="Arial"/>
              <a:buChar char="■"/>
              <a:tabLst>
                <a:tab pos="1262380" algn="l"/>
              </a:tabLst>
            </a:pPr>
            <a:r>
              <a:rPr sz="18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Leverage</a:t>
            </a:r>
            <a:r>
              <a:rPr sz="1800" b="0" spc="-6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18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Parquet</a:t>
            </a:r>
            <a:r>
              <a:rPr sz="1800" b="0" spc="-6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18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partitioning</a:t>
            </a:r>
            <a:endParaRPr sz="1800">
              <a:latin typeface="Source Sans Pro Light"/>
              <a:cs typeface="Source Sans Pro Light"/>
            </a:endParaRPr>
          </a:p>
          <a:p>
            <a:pPr marL="347980" indent="-335280">
              <a:lnSpc>
                <a:spcPts val="2870"/>
              </a:lnSpc>
              <a:buClr>
                <a:srgbClr val="000000"/>
              </a:buClr>
              <a:buSzPct val="58333"/>
              <a:buFont typeface="Arial"/>
              <a:buChar char="●"/>
              <a:tabLst>
                <a:tab pos="347980" algn="l"/>
              </a:tabLst>
            </a:pP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Reduce</a:t>
            </a:r>
            <a:r>
              <a:rPr sz="2400" b="0" spc="-3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spc="-10" dirty="0">
                <a:solidFill>
                  <a:srgbClr val="404040"/>
                </a:solidFill>
                <a:latin typeface="Roboto Light"/>
                <a:cs typeface="Roboto Light"/>
              </a:rPr>
              <a:t>overhead</a:t>
            </a:r>
            <a:endParaRPr sz="2400">
              <a:latin typeface="Roboto Light"/>
              <a:cs typeface="Roboto Light"/>
            </a:endParaRPr>
          </a:p>
          <a:p>
            <a:pPr marL="805180" lvl="1" indent="-366395">
              <a:lnSpc>
                <a:spcPts val="2385"/>
              </a:lnSpc>
              <a:buSzPct val="90000"/>
              <a:buFont typeface="Arial"/>
              <a:buChar char="○"/>
              <a:tabLst>
                <a:tab pos="805180" algn="l"/>
              </a:tabLst>
            </a:pP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Avoid</a:t>
            </a:r>
            <a:r>
              <a:rPr sz="2000" b="0" spc="-3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having</a:t>
            </a:r>
            <a:r>
              <a:rPr sz="2000" b="0" spc="-2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many</a:t>
            </a:r>
            <a:r>
              <a:rPr sz="2000" b="0" spc="-2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small</a:t>
            </a:r>
            <a:r>
              <a:rPr sz="2000" b="0" spc="-3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files</a:t>
            </a:r>
            <a:r>
              <a:rPr sz="2000" b="0" spc="-2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(or</a:t>
            </a:r>
            <a:r>
              <a:rPr sz="2000" b="0" spc="-2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a</a:t>
            </a:r>
            <a:r>
              <a:rPr sz="2000" b="0" spc="-3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few</a:t>
            </a:r>
            <a:r>
              <a:rPr sz="2000" b="0" spc="-2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huge)</a:t>
            </a:r>
            <a:endParaRPr sz="2000">
              <a:latin typeface="Source Sans Pro Light"/>
              <a:cs typeface="Source Sans Pro Light"/>
            </a:endParaRPr>
          </a:p>
          <a:p>
            <a:pPr marL="347980" indent="-335280">
              <a:lnSpc>
                <a:spcPts val="2865"/>
              </a:lnSpc>
              <a:buClr>
                <a:srgbClr val="000000"/>
              </a:buClr>
              <a:buSzPct val="58333"/>
              <a:buFont typeface="Arial"/>
              <a:buChar char="●"/>
              <a:tabLst>
                <a:tab pos="347980" algn="l"/>
              </a:tabLst>
            </a:pP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Delta</a:t>
            </a:r>
            <a:r>
              <a:rPr sz="2400" b="0" spc="-8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spc="-20" dirty="0">
                <a:solidFill>
                  <a:srgbClr val="404040"/>
                </a:solidFill>
                <a:latin typeface="Roboto Light"/>
                <a:cs typeface="Roboto Light"/>
              </a:rPr>
              <a:t>Lake</a:t>
            </a:r>
            <a:endParaRPr sz="2400">
              <a:latin typeface="Roboto Light"/>
              <a:cs typeface="Roboto Light"/>
            </a:endParaRPr>
          </a:p>
          <a:p>
            <a:pPr marL="805180" lvl="1" indent="-366395">
              <a:lnSpc>
                <a:spcPts val="2395"/>
              </a:lnSpc>
              <a:buSzPct val="90000"/>
              <a:buFont typeface="Arial"/>
              <a:buChar char="○"/>
              <a:tabLst>
                <a:tab pos="805180" algn="l"/>
              </a:tabLst>
            </a:pPr>
            <a:r>
              <a:rPr sz="2000" b="0" spc="-20" dirty="0">
                <a:solidFill>
                  <a:srgbClr val="404040"/>
                </a:solidFill>
                <a:latin typeface="Source Sans Pro Light"/>
                <a:cs typeface="Source Sans Pro Light"/>
              </a:rPr>
              <a:t>(Auto-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)</a:t>
            </a:r>
            <a:r>
              <a:rPr sz="2000" b="0" spc="-5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OPTIMIZE,</a:t>
            </a:r>
            <a:r>
              <a:rPr sz="2000" b="0" spc="-4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additional</a:t>
            </a:r>
            <a:r>
              <a:rPr sz="2000" b="0" spc="-4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skipping,</a:t>
            </a:r>
            <a:r>
              <a:rPr sz="2000" b="0" spc="-4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spc="-40" dirty="0">
                <a:solidFill>
                  <a:srgbClr val="404040"/>
                </a:solidFill>
                <a:latin typeface="Source Sans Pro Light"/>
                <a:cs typeface="Source Sans Pro Light"/>
              </a:rPr>
              <a:t>Z-</a:t>
            </a:r>
            <a:r>
              <a:rPr sz="20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ORDER</a:t>
            </a:r>
            <a:endParaRPr sz="2000">
              <a:latin typeface="Source Sans Pro Light"/>
              <a:cs typeface="Source Sans Pro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Conclusion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599465"/>
              <a:ext cx="9144000" cy="968375"/>
            </a:xfrm>
            <a:custGeom>
              <a:avLst/>
              <a:gdLst/>
              <a:ahLst/>
              <a:cxnLst/>
              <a:rect l="l" t="t" r="r" b="b"/>
              <a:pathLst>
                <a:path w="9144000" h="968375">
                  <a:moveTo>
                    <a:pt x="9143999" y="967799"/>
                  </a:moveTo>
                  <a:lnTo>
                    <a:pt x="0" y="967799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967799"/>
                  </a:lnTo>
                  <a:close/>
                </a:path>
              </a:pathLst>
            </a:custGeom>
            <a:solidFill>
              <a:srgbClr val="FFFFFF">
                <a:alpha val="696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90081" y="1839612"/>
            <a:ext cx="21628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</a:rPr>
              <a:t>Thank</a:t>
            </a:r>
            <a:r>
              <a:rPr sz="3600" spc="-25" dirty="0">
                <a:solidFill>
                  <a:srgbClr val="FFFFFF"/>
                </a:solidFill>
              </a:rPr>
              <a:t> you</a:t>
            </a:r>
            <a:endParaRPr sz="360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93130" y="3962203"/>
            <a:ext cx="1425524" cy="24232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7234" y="0"/>
            <a:ext cx="9086850" cy="5143500"/>
            <a:chOff x="57234" y="0"/>
            <a:chExt cx="9086850" cy="5143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3550" y="4802532"/>
              <a:ext cx="1186830" cy="2604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6530" y="0"/>
              <a:ext cx="7577468" cy="497510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89363" y="4752302"/>
              <a:ext cx="678180" cy="391795"/>
            </a:xfrm>
            <a:custGeom>
              <a:avLst/>
              <a:gdLst/>
              <a:ahLst/>
              <a:cxnLst/>
              <a:rect l="l" t="t" r="r" b="b"/>
              <a:pathLst>
                <a:path w="678180" h="391795">
                  <a:moveTo>
                    <a:pt x="677999" y="391199"/>
                  </a:moveTo>
                  <a:lnTo>
                    <a:pt x="0" y="391199"/>
                  </a:lnTo>
                  <a:lnTo>
                    <a:pt x="0" y="0"/>
                  </a:lnTo>
                  <a:lnTo>
                    <a:pt x="677999" y="0"/>
                  </a:lnTo>
                  <a:lnTo>
                    <a:pt x="677999" y="391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234" y="114301"/>
              <a:ext cx="1049711" cy="111444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DON’T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FORGET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RATE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REVIEW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SESSIONS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60821" y="2770179"/>
            <a:ext cx="40036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solidFill>
                  <a:srgbClr val="FAFA0D"/>
                </a:solidFill>
                <a:latin typeface="Arial"/>
                <a:cs typeface="Arial"/>
              </a:rPr>
              <a:t>SEARCH</a:t>
            </a:r>
            <a:r>
              <a:rPr sz="2200" b="1" spc="-50" dirty="0">
                <a:solidFill>
                  <a:srgbClr val="FAFA0D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FAFA0D"/>
                </a:solidFill>
                <a:latin typeface="Arial"/>
                <a:cs typeface="Arial"/>
              </a:rPr>
              <a:t>SPARK</a:t>
            </a:r>
            <a:r>
              <a:rPr sz="2200" b="1" spc="-50" dirty="0">
                <a:solidFill>
                  <a:srgbClr val="FAFA0D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FAFA0D"/>
                </a:solidFill>
                <a:latin typeface="Arial"/>
                <a:cs typeface="Arial"/>
              </a:rPr>
              <a:t>+</a:t>
            </a:r>
            <a:r>
              <a:rPr sz="2200" b="1" spc="-130" dirty="0">
                <a:solidFill>
                  <a:srgbClr val="FAFA0D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FAFA0D"/>
                </a:solidFill>
                <a:latin typeface="Arial"/>
                <a:cs typeface="Arial"/>
              </a:rPr>
              <a:t>AI</a:t>
            </a:r>
            <a:r>
              <a:rPr sz="2200" b="1" spc="-50" dirty="0">
                <a:solidFill>
                  <a:srgbClr val="FAFA0D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FAFA0D"/>
                </a:solidFill>
                <a:latin typeface="Arial"/>
                <a:cs typeface="Arial"/>
              </a:rPr>
              <a:t>SUMMIT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703875" y="1055075"/>
            <a:ext cx="7440295" cy="3325495"/>
            <a:chOff x="1703875" y="1055075"/>
            <a:chExt cx="7440295" cy="332549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3875" y="3215175"/>
              <a:ext cx="2942321" cy="4396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67125" y="1055075"/>
              <a:ext cx="1776873" cy="33254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Overview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4168" y="986092"/>
            <a:ext cx="3896995" cy="1120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SzPct val="58333"/>
              <a:buFont typeface="Arial"/>
              <a:buChar char="●"/>
              <a:tabLst>
                <a:tab pos="347980" algn="l"/>
              </a:tabLst>
            </a:pP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Data</a:t>
            </a:r>
            <a:r>
              <a:rPr sz="2400" b="0" spc="-9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spc="-10" dirty="0">
                <a:solidFill>
                  <a:srgbClr val="404040"/>
                </a:solidFill>
                <a:latin typeface="Roboto Light"/>
                <a:cs typeface="Roboto Light"/>
              </a:rPr>
              <a:t>storage</a:t>
            </a:r>
            <a:r>
              <a:rPr sz="2400" b="0" spc="-9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spc="-10" dirty="0">
                <a:solidFill>
                  <a:srgbClr val="404040"/>
                </a:solidFill>
                <a:latin typeface="Roboto Light"/>
                <a:cs typeface="Roboto Light"/>
              </a:rPr>
              <a:t>models</a:t>
            </a:r>
            <a:endParaRPr sz="2400">
              <a:latin typeface="Roboto Light"/>
              <a:cs typeface="Roboto Light"/>
            </a:endParaRPr>
          </a:p>
          <a:p>
            <a:pPr marL="347980" indent="-335280">
              <a:lnSpc>
                <a:spcPts val="2865"/>
              </a:lnSpc>
              <a:spcBef>
                <a:spcPts val="15"/>
              </a:spcBef>
              <a:buClr>
                <a:srgbClr val="000000"/>
              </a:buClr>
              <a:buSzPct val="58333"/>
              <a:buFont typeface="Arial"/>
              <a:buChar char="●"/>
              <a:tabLst>
                <a:tab pos="347980" algn="l"/>
              </a:tabLst>
            </a:pP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The</a:t>
            </a:r>
            <a:r>
              <a:rPr sz="2400" b="0" spc="-5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Parquet</a:t>
            </a:r>
            <a:r>
              <a:rPr sz="2400" b="0" spc="-5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spc="-10" dirty="0">
                <a:solidFill>
                  <a:srgbClr val="404040"/>
                </a:solidFill>
                <a:latin typeface="Roboto Light"/>
                <a:cs typeface="Roboto Light"/>
              </a:rPr>
              <a:t>format</a:t>
            </a:r>
            <a:endParaRPr sz="2400">
              <a:latin typeface="Roboto Light"/>
              <a:cs typeface="Roboto Light"/>
            </a:endParaRPr>
          </a:p>
          <a:p>
            <a:pPr marL="347980" indent="-335280">
              <a:lnSpc>
                <a:spcPts val="2865"/>
              </a:lnSpc>
              <a:buClr>
                <a:srgbClr val="000000"/>
              </a:buClr>
              <a:buSzPct val="58333"/>
              <a:buFont typeface="Arial"/>
              <a:buChar char="●"/>
              <a:tabLst>
                <a:tab pos="347980" algn="l"/>
              </a:tabLst>
            </a:pP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Optimization</a:t>
            </a:r>
            <a:r>
              <a:rPr sz="2400" b="0" spc="-6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spc="-10" dirty="0">
                <a:solidFill>
                  <a:srgbClr val="404040"/>
                </a:solidFill>
                <a:latin typeface="Roboto Light"/>
                <a:cs typeface="Roboto Light"/>
              </a:rPr>
              <a:t>opportunities</a:t>
            </a:r>
            <a:endParaRPr sz="2400">
              <a:latin typeface="Roboto Light"/>
              <a:cs typeface="Robot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863" y="4821238"/>
            <a:ext cx="1071562" cy="1603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</a:t>
            </a:r>
            <a:r>
              <a:rPr spc="-55" dirty="0"/>
              <a:t> </a:t>
            </a:r>
            <a:r>
              <a:rPr dirty="0"/>
              <a:t>sources</a:t>
            </a:r>
            <a:r>
              <a:rPr spc="-50" dirty="0"/>
              <a:t> </a:t>
            </a:r>
            <a:r>
              <a:rPr dirty="0"/>
              <a:t>and</a:t>
            </a:r>
            <a:r>
              <a:rPr spc="-50" dirty="0"/>
              <a:t> </a:t>
            </a:r>
            <a:r>
              <a:rPr spc="-10" dirty="0"/>
              <a:t>formats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918224" y="1224524"/>
            <a:ext cx="5283835" cy="2910205"/>
            <a:chOff x="1918224" y="1224524"/>
            <a:chExt cx="5283835" cy="291020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28150" y="1418036"/>
              <a:ext cx="5101459" cy="271619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937274" y="1243574"/>
              <a:ext cx="5245735" cy="1802130"/>
            </a:xfrm>
            <a:custGeom>
              <a:avLst/>
              <a:gdLst/>
              <a:ahLst/>
              <a:cxnLst/>
              <a:rect l="l" t="t" r="r" b="b"/>
              <a:pathLst>
                <a:path w="5245734" h="1802130">
                  <a:moveTo>
                    <a:pt x="0" y="253755"/>
                  </a:moveTo>
                  <a:lnTo>
                    <a:pt x="4088" y="208142"/>
                  </a:lnTo>
                  <a:lnTo>
                    <a:pt x="15875" y="165211"/>
                  </a:lnTo>
                  <a:lnTo>
                    <a:pt x="34644" y="125680"/>
                  </a:lnTo>
                  <a:lnTo>
                    <a:pt x="59679" y="90263"/>
                  </a:lnTo>
                  <a:lnTo>
                    <a:pt x="90263" y="59680"/>
                  </a:lnTo>
                  <a:lnTo>
                    <a:pt x="125679" y="34645"/>
                  </a:lnTo>
                  <a:lnTo>
                    <a:pt x="165211" y="15875"/>
                  </a:lnTo>
                  <a:lnTo>
                    <a:pt x="208142" y="4088"/>
                  </a:lnTo>
                  <a:lnTo>
                    <a:pt x="253754" y="0"/>
                  </a:lnTo>
                  <a:lnTo>
                    <a:pt x="1268744" y="0"/>
                  </a:lnTo>
                  <a:lnTo>
                    <a:pt x="1318481" y="4920"/>
                  </a:lnTo>
                  <a:lnTo>
                    <a:pt x="1365852" y="19315"/>
                  </a:lnTo>
                  <a:lnTo>
                    <a:pt x="1409528" y="42633"/>
                  </a:lnTo>
                  <a:lnTo>
                    <a:pt x="1448176" y="74323"/>
                  </a:lnTo>
                  <a:lnTo>
                    <a:pt x="1479866" y="112971"/>
                  </a:lnTo>
                  <a:lnTo>
                    <a:pt x="1503184" y="156647"/>
                  </a:lnTo>
                  <a:lnTo>
                    <a:pt x="1517579" y="204018"/>
                  </a:lnTo>
                  <a:lnTo>
                    <a:pt x="1522499" y="253755"/>
                  </a:lnTo>
                  <a:lnTo>
                    <a:pt x="1522499" y="1548044"/>
                  </a:lnTo>
                  <a:lnTo>
                    <a:pt x="1518411" y="1593657"/>
                  </a:lnTo>
                  <a:lnTo>
                    <a:pt x="1506624" y="1636588"/>
                  </a:lnTo>
                  <a:lnTo>
                    <a:pt x="1487854" y="1676119"/>
                  </a:lnTo>
                  <a:lnTo>
                    <a:pt x="1462819" y="1711536"/>
                  </a:lnTo>
                  <a:lnTo>
                    <a:pt x="1432236" y="1742119"/>
                  </a:lnTo>
                  <a:lnTo>
                    <a:pt x="1396819" y="1767154"/>
                  </a:lnTo>
                  <a:lnTo>
                    <a:pt x="1357288" y="1785924"/>
                  </a:lnTo>
                  <a:lnTo>
                    <a:pt x="1314357" y="1797711"/>
                  </a:lnTo>
                  <a:lnTo>
                    <a:pt x="1268744" y="1801799"/>
                  </a:lnTo>
                  <a:lnTo>
                    <a:pt x="253754" y="1801799"/>
                  </a:lnTo>
                  <a:lnTo>
                    <a:pt x="208142" y="1797711"/>
                  </a:lnTo>
                  <a:lnTo>
                    <a:pt x="165211" y="1785924"/>
                  </a:lnTo>
                  <a:lnTo>
                    <a:pt x="125679" y="1767154"/>
                  </a:lnTo>
                  <a:lnTo>
                    <a:pt x="90263" y="1742119"/>
                  </a:lnTo>
                  <a:lnTo>
                    <a:pt x="59679" y="1711536"/>
                  </a:lnTo>
                  <a:lnTo>
                    <a:pt x="34644" y="1676119"/>
                  </a:lnTo>
                  <a:lnTo>
                    <a:pt x="15875" y="1636588"/>
                  </a:lnTo>
                  <a:lnTo>
                    <a:pt x="4088" y="1593657"/>
                  </a:lnTo>
                  <a:lnTo>
                    <a:pt x="0" y="1548044"/>
                  </a:lnTo>
                  <a:lnTo>
                    <a:pt x="0" y="253755"/>
                  </a:lnTo>
                  <a:close/>
                </a:path>
                <a:path w="5245734" h="1802130">
                  <a:moveTo>
                    <a:pt x="1522424" y="270755"/>
                  </a:moveTo>
                  <a:lnTo>
                    <a:pt x="1526787" y="222086"/>
                  </a:lnTo>
                  <a:lnTo>
                    <a:pt x="1539364" y="176280"/>
                  </a:lnTo>
                  <a:lnTo>
                    <a:pt x="1559391" y="134099"/>
                  </a:lnTo>
                  <a:lnTo>
                    <a:pt x="1586103" y="96311"/>
                  </a:lnTo>
                  <a:lnTo>
                    <a:pt x="1618736" y="63678"/>
                  </a:lnTo>
                  <a:lnTo>
                    <a:pt x="1656525" y="36966"/>
                  </a:lnTo>
                  <a:lnTo>
                    <a:pt x="1698705" y="16939"/>
                  </a:lnTo>
                  <a:lnTo>
                    <a:pt x="1744511" y="4362"/>
                  </a:lnTo>
                  <a:lnTo>
                    <a:pt x="1793180" y="0"/>
                  </a:lnTo>
                  <a:lnTo>
                    <a:pt x="2876169" y="0"/>
                  </a:lnTo>
                  <a:lnTo>
                    <a:pt x="2929237" y="5250"/>
                  </a:lnTo>
                  <a:lnTo>
                    <a:pt x="2979783" y="20610"/>
                  </a:lnTo>
                  <a:lnTo>
                    <a:pt x="3026384" y="45490"/>
                  </a:lnTo>
                  <a:lnTo>
                    <a:pt x="3067622" y="79302"/>
                  </a:lnTo>
                  <a:lnTo>
                    <a:pt x="3101434" y="120540"/>
                  </a:lnTo>
                  <a:lnTo>
                    <a:pt x="3126315" y="167141"/>
                  </a:lnTo>
                  <a:lnTo>
                    <a:pt x="3141674" y="217686"/>
                  </a:lnTo>
                  <a:lnTo>
                    <a:pt x="3146924" y="270755"/>
                  </a:lnTo>
                  <a:lnTo>
                    <a:pt x="3146924" y="1531044"/>
                  </a:lnTo>
                  <a:lnTo>
                    <a:pt x="3142562" y="1579713"/>
                  </a:lnTo>
                  <a:lnTo>
                    <a:pt x="3129985" y="1625519"/>
                  </a:lnTo>
                  <a:lnTo>
                    <a:pt x="3109958" y="1667700"/>
                  </a:lnTo>
                  <a:lnTo>
                    <a:pt x="3083246" y="1705488"/>
                  </a:lnTo>
                  <a:lnTo>
                    <a:pt x="3050613" y="1738121"/>
                  </a:lnTo>
                  <a:lnTo>
                    <a:pt x="3012824" y="1764833"/>
                  </a:lnTo>
                  <a:lnTo>
                    <a:pt x="2970644" y="1784860"/>
                  </a:lnTo>
                  <a:lnTo>
                    <a:pt x="2924838" y="1797437"/>
                  </a:lnTo>
                  <a:lnTo>
                    <a:pt x="2876169" y="1801799"/>
                  </a:lnTo>
                  <a:lnTo>
                    <a:pt x="1793180" y="1801799"/>
                  </a:lnTo>
                  <a:lnTo>
                    <a:pt x="1744511" y="1797437"/>
                  </a:lnTo>
                  <a:lnTo>
                    <a:pt x="1698705" y="1784860"/>
                  </a:lnTo>
                  <a:lnTo>
                    <a:pt x="1656525" y="1764833"/>
                  </a:lnTo>
                  <a:lnTo>
                    <a:pt x="1618736" y="1738121"/>
                  </a:lnTo>
                  <a:lnTo>
                    <a:pt x="1586103" y="1705488"/>
                  </a:lnTo>
                  <a:lnTo>
                    <a:pt x="1559391" y="1667700"/>
                  </a:lnTo>
                  <a:lnTo>
                    <a:pt x="1539364" y="1625519"/>
                  </a:lnTo>
                  <a:lnTo>
                    <a:pt x="1526787" y="1579713"/>
                  </a:lnTo>
                  <a:lnTo>
                    <a:pt x="1522424" y="1531044"/>
                  </a:lnTo>
                  <a:lnTo>
                    <a:pt x="1522424" y="270755"/>
                  </a:lnTo>
                  <a:close/>
                </a:path>
                <a:path w="5245734" h="1802130">
                  <a:moveTo>
                    <a:pt x="3146999" y="300306"/>
                  </a:moveTo>
                  <a:lnTo>
                    <a:pt x="3150930" y="251594"/>
                  </a:lnTo>
                  <a:lnTo>
                    <a:pt x="3162309" y="205386"/>
                  </a:lnTo>
                  <a:lnTo>
                    <a:pt x="3180519" y="162298"/>
                  </a:lnTo>
                  <a:lnTo>
                    <a:pt x="3204941" y="122949"/>
                  </a:lnTo>
                  <a:lnTo>
                    <a:pt x="3234957" y="87957"/>
                  </a:lnTo>
                  <a:lnTo>
                    <a:pt x="3269949" y="57941"/>
                  </a:lnTo>
                  <a:lnTo>
                    <a:pt x="3309297" y="33519"/>
                  </a:lnTo>
                  <a:lnTo>
                    <a:pt x="3352385" y="15309"/>
                  </a:lnTo>
                  <a:lnTo>
                    <a:pt x="3398594" y="3930"/>
                  </a:lnTo>
                  <a:lnTo>
                    <a:pt x="3447305" y="0"/>
                  </a:lnTo>
                  <a:lnTo>
                    <a:pt x="4944893" y="0"/>
                  </a:lnTo>
                  <a:lnTo>
                    <a:pt x="4992155" y="3741"/>
                  </a:lnTo>
                  <a:lnTo>
                    <a:pt x="5037828" y="14741"/>
                  </a:lnTo>
                  <a:lnTo>
                    <a:pt x="5081104" y="32667"/>
                  </a:lnTo>
                  <a:lnTo>
                    <a:pt x="5121178" y="57183"/>
                  </a:lnTo>
                  <a:lnTo>
                    <a:pt x="5157242" y="87957"/>
                  </a:lnTo>
                  <a:lnTo>
                    <a:pt x="5188016" y="124022"/>
                  </a:lnTo>
                  <a:lnTo>
                    <a:pt x="5212533" y="164095"/>
                  </a:lnTo>
                  <a:lnTo>
                    <a:pt x="5230458" y="207371"/>
                  </a:lnTo>
                  <a:lnTo>
                    <a:pt x="5241458" y="253044"/>
                  </a:lnTo>
                  <a:lnTo>
                    <a:pt x="5245199" y="300306"/>
                  </a:lnTo>
                  <a:lnTo>
                    <a:pt x="5245199" y="1501493"/>
                  </a:lnTo>
                  <a:lnTo>
                    <a:pt x="5241269" y="1550205"/>
                  </a:lnTo>
                  <a:lnTo>
                    <a:pt x="5229890" y="1596413"/>
                  </a:lnTo>
                  <a:lnTo>
                    <a:pt x="5211680" y="1639501"/>
                  </a:lnTo>
                  <a:lnTo>
                    <a:pt x="5187258" y="1678850"/>
                  </a:lnTo>
                  <a:lnTo>
                    <a:pt x="5157242" y="1713842"/>
                  </a:lnTo>
                  <a:lnTo>
                    <a:pt x="5122250" y="1743858"/>
                  </a:lnTo>
                  <a:lnTo>
                    <a:pt x="5082901" y="1768280"/>
                  </a:lnTo>
                  <a:lnTo>
                    <a:pt x="5039813" y="1786490"/>
                  </a:lnTo>
                  <a:lnTo>
                    <a:pt x="4993605" y="1797869"/>
                  </a:lnTo>
                  <a:lnTo>
                    <a:pt x="4944893" y="1801799"/>
                  </a:lnTo>
                  <a:lnTo>
                    <a:pt x="3447305" y="1801799"/>
                  </a:lnTo>
                  <a:lnTo>
                    <a:pt x="3398594" y="1797869"/>
                  </a:lnTo>
                  <a:lnTo>
                    <a:pt x="3352385" y="1786490"/>
                  </a:lnTo>
                  <a:lnTo>
                    <a:pt x="3309297" y="1768280"/>
                  </a:lnTo>
                  <a:lnTo>
                    <a:pt x="3269949" y="1743858"/>
                  </a:lnTo>
                  <a:lnTo>
                    <a:pt x="3234957" y="1713842"/>
                  </a:lnTo>
                  <a:lnTo>
                    <a:pt x="3204941" y="1678850"/>
                  </a:lnTo>
                  <a:lnTo>
                    <a:pt x="3180519" y="1639501"/>
                  </a:lnTo>
                  <a:lnTo>
                    <a:pt x="3162309" y="1596413"/>
                  </a:lnTo>
                  <a:lnTo>
                    <a:pt x="3150930" y="1550205"/>
                  </a:lnTo>
                  <a:lnTo>
                    <a:pt x="3146999" y="1501493"/>
                  </a:lnTo>
                  <a:lnTo>
                    <a:pt x="3146999" y="300306"/>
                  </a:lnTo>
                  <a:close/>
                </a:path>
                <a:path w="5245734" h="1802130">
                  <a:moveTo>
                    <a:pt x="4278349" y="578299"/>
                  </a:moveTo>
                  <a:lnTo>
                    <a:pt x="4282137" y="531365"/>
                  </a:lnTo>
                  <a:lnTo>
                    <a:pt x="4293101" y="486843"/>
                  </a:lnTo>
                  <a:lnTo>
                    <a:pt x="4310646" y="445327"/>
                  </a:lnTo>
                  <a:lnTo>
                    <a:pt x="4334177" y="407413"/>
                  </a:lnTo>
                  <a:lnTo>
                    <a:pt x="4363098" y="373698"/>
                  </a:lnTo>
                  <a:lnTo>
                    <a:pt x="4396813" y="344777"/>
                  </a:lnTo>
                  <a:lnTo>
                    <a:pt x="4434727" y="321246"/>
                  </a:lnTo>
                  <a:lnTo>
                    <a:pt x="4476243" y="303701"/>
                  </a:lnTo>
                  <a:lnTo>
                    <a:pt x="4520765" y="292737"/>
                  </a:lnTo>
                  <a:lnTo>
                    <a:pt x="4567699" y="288949"/>
                  </a:lnTo>
                  <a:lnTo>
                    <a:pt x="4613237" y="292554"/>
                  </a:lnTo>
                  <a:lnTo>
                    <a:pt x="4657243" y="303153"/>
                  </a:lnTo>
                  <a:lnTo>
                    <a:pt x="4698940" y="320425"/>
                  </a:lnTo>
                  <a:lnTo>
                    <a:pt x="4737552" y="344047"/>
                  </a:lnTo>
                  <a:lnTo>
                    <a:pt x="4772301" y="373698"/>
                  </a:lnTo>
                  <a:lnTo>
                    <a:pt x="4801952" y="408447"/>
                  </a:lnTo>
                  <a:lnTo>
                    <a:pt x="4825574" y="447058"/>
                  </a:lnTo>
                  <a:lnTo>
                    <a:pt x="4842846" y="488756"/>
                  </a:lnTo>
                  <a:lnTo>
                    <a:pt x="4853445" y="532762"/>
                  </a:lnTo>
                  <a:lnTo>
                    <a:pt x="4857049" y="578299"/>
                  </a:lnTo>
                  <a:lnTo>
                    <a:pt x="4853262" y="625234"/>
                  </a:lnTo>
                  <a:lnTo>
                    <a:pt x="4842298" y="669756"/>
                  </a:lnTo>
                  <a:lnTo>
                    <a:pt x="4824753" y="711272"/>
                  </a:lnTo>
                  <a:lnTo>
                    <a:pt x="4801222" y="749186"/>
                  </a:lnTo>
                  <a:lnTo>
                    <a:pt x="4772301" y="782901"/>
                  </a:lnTo>
                  <a:lnTo>
                    <a:pt x="4738586" y="811822"/>
                  </a:lnTo>
                  <a:lnTo>
                    <a:pt x="4700673" y="835353"/>
                  </a:lnTo>
                  <a:lnTo>
                    <a:pt x="4659157" y="852898"/>
                  </a:lnTo>
                  <a:lnTo>
                    <a:pt x="4614634" y="863862"/>
                  </a:lnTo>
                  <a:lnTo>
                    <a:pt x="4567699" y="867649"/>
                  </a:lnTo>
                  <a:lnTo>
                    <a:pt x="4520765" y="863862"/>
                  </a:lnTo>
                  <a:lnTo>
                    <a:pt x="4476243" y="852898"/>
                  </a:lnTo>
                  <a:lnTo>
                    <a:pt x="4434727" y="835353"/>
                  </a:lnTo>
                  <a:lnTo>
                    <a:pt x="4396813" y="811822"/>
                  </a:lnTo>
                  <a:lnTo>
                    <a:pt x="4363098" y="782901"/>
                  </a:lnTo>
                  <a:lnTo>
                    <a:pt x="4334177" y="749186"/>
                  </a:lnTo>
                  <a:lnTo>
                    <a:pt x="4310646" y="711272"/>
                  </a:lnTo>
                  <a:lnTo>
                    <a:pt x="4293101" y="669756"/>
                  </a:lnTo>
                  <a:lnTo>
                    <a:pt x="4282137" y="625234"/>
                  </a:lnTo>
                  <a:lnTo>
                    <a:pt x="4278349" y="578299"/>
                  </a:lnTo>
                  <a:close/>
                </a:path>
              </a:pathLst>
            </a:custGeom>
            <a:ln w="38099">
              <a:solidFill>
                <a:srgbClr val="DC3D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Physical</a:t>
            </a:r>
            <a:r>
              <a:rPr spc="-155" dirty="0"/>
              <a:t> </a:t>
            </a:r>
            <a:r>
              <a:rPr dirty="0"/>
              <a:t>storage</a:t>
            </a:r>
            <a:r>
              <a:rPr spc="-150" dirty="0"/>
              <a:t> </a:t>
            </a:r>
            <a:r>
              <a:rPr dirty="0"/>
              <a:t>layout</a:t>
            </a:r>
            <a:r>
              <a:rPr spc="-150" dirty="0"/>
              <a:t> </a:t>
            </a:r>
            <a:r>
              <a:rPr spc="-10" dirty="0"/>
              <a:t>models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7714" y="3479259"/>
            <a:ext cx="1972105" cy="41216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28434" y="3489399"/>
            <a:ext cx="1972105" cy="40888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56661" y="3482691"/>
            <a:ext cx="1974942" cy="41216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898394" y="4019656"/>
            <a:ext cx="7778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0" spc="-10" dirty="0">
                <a:solidFill>
                  <a:srgbClr val="404040"/>
                </a:solidFill>
                <a:latin typeface="Roboto Light"/>
                <a:cs typeface="Roboto Light"/>
              </a:rPr>
              <a:t>Row-</a:t>
            </a:r>
            <a:r>
              <a:rPr sz="1400" b="0" spc="-20" dirty="0">
                <a:solidFill>
                  <a:srgbClr val="404040"/>
                </a:solidFill>
                <a:latin typeface="Roboto Light"/>
                <a:cs typeface="Roboto Light"/>
              </a:rPr>
              <a:t>wise</a:t>
            </a:r>
            <a:endParaRPr sz="1400">
              <a:latin typeface="Roboto Light"/>
              <a:cs typeface="Roboto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83885" y="4019662"/>
            <a:ext cx="7880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0" spc="-10" dirty="0">
                <a:solidFill>
                  <a:srgbClr val="404040"/>
                </a:solidFill>
                <a:latin typeface="Roboto Light"/>
                <a:cs typeface="Roboto Light"/>
              </a:rPr>
              <a:t>Columnar</a:t>
            </a:r>
            <a:endParaRPr sz="1400">
              <a:latin typeface="Roboto Light"/>
              <a:cs typeface="Roboto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67704" y="4019656"/>
            <a:ext cx="5321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0" spc="-10" dirty="0">
                <a:solidFill>
                  <a:srgbClr val="404040"/>
                </a:solidFill>
                <a:latin typeface="Roboto Light"/>
                <a:cs typeface="Roboto Light"/>
              </a:rPr>
              <a:t>Hybrid</a:t>
            </a:r>
            <a:endParaRPr sz="1400">
              <a:latin typeface="Roboto Light"/>
              <a:cs typeface="Roboto Ligh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601987" y="1229470"/>
            <a:ext cx="1678939" cy="1501140"/>
            <a:chOff x="4601987" y="1229470"/>
            <a:chExt cx="1678939" cy="150114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53086" y="1229470"/>
              <a:ext cx="1627379" cy="150090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616274" y="1848836"/>
              <a:ext cx="1637030" cy="208915"/>
            </a:xfrm>
            <a:custGeom>
              <a:avLst/>
              <a:gdLst/>
              <a:ahLst/>
              <a:cxnLst/>
              <a:rect l="l" t="t" r="r" b="b"/>
              <a:pathLst>
                <a:path w="1637029" h="208914">
                  <a:moveTo>
                    <a:pt x="0" y="0"/>
                  </a:moveTo>
                  <a:lnTo>
                    <a:pt x="1636499" y="0"/>
                  </a:lnTo>
                  <a:lnTo>
                    <a:pt x="1636499" y="208499"/>
                  </a:lnTo>
                  <a:lnTo>
                    <a:pt x="0" y="2084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DC3D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2311200" y="3108175"/>
            <a:ext cx="6320790" cy="0"/>
          </a:xfrm>
          <a:custGeom>
            <a:avLst/>
            <a:gdLst/>
            <a:ahLst/>
            <a:cxnLst/>
            <a:rect l="l" t="t" r="r" b="b"/>
            <a:pathLst>
              <a:path w="6320790">
                <a:moveTo>
                  <a:pt x="0" y="0"/>
                </a:moveTo>
                <a:lnTo>
                  <a:pt x="6320399" y="0"/>
                </a:lnTo>
              </a:path>
            </a:pathLst>
          </a:custGeom>
          <a:ln w="19049">
            <a:solidFill>
              <a:srgbClr val="8888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71499" y="1749478"/>
            <a:ext cx="772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04040"/>
                </a:solidFill>
                <a:latin typeface="Roboto"/>
                <a:cs typeface="Roboto"/>
              </a:rPr>
              <a:t>Logical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1499" y="3508206"/>
            <a:ext cx="895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04040"/>
                </a:solidFill>
                <a:latin typeface="Roboto"/>
                <a:cs typeface="Roboto"/>
              </a:rPr>
              <a:t>Physical</a:t>
            </a:r>
            <a:endParaRPr sz="18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4168" y="986092"/>
            <a:ext cx="7602220" cy="3324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SzPct val="58333"/>
              <a:buFont typeface="Arial"/>
              <a:buChar char="●"/>
              <a:tabLst>
                <a:tab pos="347980" algn="l"/>
              </a:tabLst>
            </a:pPr>
            <a:r>
              <a:rPr sz="2400" b="0" spc="-20" dirty="0">
                <a:solidFill>
                  <a:srgbClr val="404040"/>
                </a:solidFill>
                <a:latin typeface="Roboto Light"/>
                <a:cs typeface="Roboto Light"/>
              </a:rPr>
              <a:t>OLTP</a:t>
            </a:r>
            <a:endParaRPr sz="2400">
              <a:latin typeface="Roboto Light"/>
              <a:cs typeface="Roboto Light"/>
            </a:endParaRPr>
          </a:p>
          <a:p>
            <a:pPr marL="805180" lvl="1" indent="-366395">
              <a:lnSpc>
                <a:spcPct val="100000"/>
              </a:lnSpc>
              <a:spcBef>
                <a:spcPts val="30"/>
              </a:spcBef>
              <a:buSzPct val="90000"/>
              <a:buFont typeface="Arial"/>
              <a:buChar char="○"/>
              <a:tabLst>
                <a:tab pos="805180" algn="l"/>
              </a:tabLst>
            </a:pP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Online</a:t>
            </a:r>
            <a:r>
              <a:rPr sz="2000" b="0" spc="-2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transaction</a:t>
            </a:r>
            <a:r>
              <a:rPr sz="2000" b="0" spc="-2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processing</a:t>
            </a:r>
            <a:endParaRPr sz="2000">
              <a:latin typeface="Source Sans Pro Light"/>
              <a:cs typeface="Source Sans Pro Light"/>
            </a:endParaRPr>
          </a:p>
          <a:p>
            <a:pPr marL="805180" lvl="1" indent="-366395">
              <a:lnSpc>
                <a:spcPct val="100000"/>
              </a:lnSpc>
              <a:buSzPct val="90000"/>
              <a:buFont typeface="Arial"/>
              <a:buChar char="○"/>
              <a:tabLst>
                <a:tab pos="805180" algn="l"/>
              </a:tabLst>
            </a:pPr>
            <a:r>
              <a:rPr sz="20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Lots</a:t>
            </a:r>
            <a:r>
              <a:rPr sz="2000" b="0" spc="-4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of</a:t>
            </a:r>
            <a:r>
              <a:rPr sz="2000" b="0" spc="-4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small</a:t>
            </a:r>
            <a:r>
              <a:rPr sz="2000" b="0" spc="-4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operations</a:t>
            </a:r>
            <a:r>
              <a:rPr sz="2000" b="0" spc="-4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involving</a:t>
            </a:r>
            <a:r>
              <a:rPr sz="2000" b="0" spc="-6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i="1" dirty="0">
                <a:solidFill>
                  <a:srgbClr val="404040"/>
                </a:solidFill>
                <a:latin typeface="Source Sans Pro Light"/>
                <a:cs typeface="Source Sans Pro Light"/>
              </a:rPr>
              <a:t>whole</a:t>
            </a:r>
            <a:r>
              <a:rPr sz="2000" b="0" i="1" spc="-4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i="1" spc="-20" dirty="0">
                <a:solidFill>
                  <a:srgbClr val="404040"/>
                </a:solidFill>
                <a:latin typeface="Source Sans Pro Light"/>
                <a:cs typeface="Source Sans Pro Light"/>
              </a:rPr>
              <a:t>rows</a:t>
            </a:r>
            <a:endParaRPr sz="2000">
              <a:latin typeface="Source Sans Pro Light"/>
              <a:cs typeface="Source Sans Pro Light"/>
            </a:endParaRPr>
          </a:p>
          <a:p>
            <a:pPr lvl="1">
              <a:lnSpc>
                <a:spcPct val="100000"/>
              </a:lnSpc>
              <a:spcBef>
                <a:spcPts val="1325"/>
              </a:spcBef>
              <a:buClr>
                <a:srgbClr val="404040"/>
              </a:buClr>
              <a:buFont typeface="Arial"/>
              <a:buChar char="○"/>
            </a:pPr>
            <a:endParaRPr sz="2000">
              <a:latin typeface="Source Sans Pro Light"/>
              <a:cs typeface="Source Sans Pro Light"/>
            </a:endParaRPr>
          </a:p>
          <a:p>
            <a:pPr marL="347980" indent="-335280">
              <a:lnSpc>
                <a:spcPct val="100000"/>
              </a:lnSpc>
              <a:buClr>
                <a:srgbClr val="000000"/>
              </a:buClr>
              <a:buSzPct val="58333"/>
              <a:buFont typeface="Arial"/>
              <a:buChar char="●"/>
              <a:tabLst>
                <a:tab pos="347980" algn="l"/>
              </a:tabLst>
            </a:pPr>
            <a:r>
              <a:rPr sz="2400" b="0" spc="-20" dirty="0">
                <a:solidFill>
                  <a:srgbClr val="404040"/>
                </a:solidFill>
                <a:latin typeface="Roboto Light"/>
                <a:cs typeface="Roboto Light"/>
              </a:rPr>
              <a:t>OLAP</a:t>
            </a:r>
            <a:endParaRPr sz="2400">
              <a:latin typeface="Roboto Light"/>
              <a:cs typeface="Roboto Light"/>
            </a:endParaRPr>
          </a:p>
          <a:p>
            <a:pPr marL="805180" lvl="1" indent="-366395">
              <a:lnSpc>
                <a:spcPct val="100000"/>
              </a:lnSpc>
              <a:spcBef>
                <a:spcPts val="30"/>
              </a:spcBef>
              <a:buSzPct val="90000"/>
              <a:buFont typeface="Arial"/>
              <a:buChar char="○"/>
              <a:tabLst>
                <a:tab pos="805180" algn="l"/>
              </a:tabLst>
            </a:pP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Online</a:t>
            </a:r>
            <a:r>
              <a:rPr sz="2000" b="0" spc="-5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analytical</a:t>
            </a:r>
            <a:r>
              <a:rPr sz="2000" b="0" spc="-5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processing</a:t>
            </a:r>
            <a:endParaRPr sz="2000">
              <a:latin typeface="Source Sans Pro Light"/>
              <a:cs typeface="Source Sans Pro Light"/>
            </a:endParaRPr>
          </a:p>
          <a:p>
            <a:pPr marL="805180" lvl="1" indent="-366395">
              <a:lnSpc>
                <a:spcPct val="100000"/>
              </a:lnSpc>
              <a:buSzPct val="90000"/>
              <a:buFont typeface="Arial"/>
              <a:buChar char="○"/>
              <a:tabLst>
                <a:tab pos="805180" algn="l"/>
              </a:tabLst>
            </a:pP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Few</a:t>
            </a:r>
            <a:r>
              <a:rPr sz="2000" b="0" spc="-4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large</a:t>
            </a:r>
            <a:r>
              <a:rPr sz="2000" b="0" spc="-4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operations</a:t>
            </a:r>
            <a:r>
              <a:rPr sz="2000" b="0" spc="-4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involving</a:t>
            </a:r>
            <a:r>
              <a:rPr sz="2000" b="0" spc="-5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i="1" dirty="0">
                <a:solidFill>
                  <a:srgbClr val="404040"/>
                </a:solidFill>
                <a:latin typeface="Source Sans Pro Light"/>
                <a:cs typeface="Source Sans Pro Light"/>
              </a:rPr>
              <a:t>subset</a:t>
            </a:r>
            <a:r>
              <a:rPr sz="2000" b="0" i="1" spc="-4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i="1" dirty="0">
                <a:solidFill>
                  <a:srgbClr val="404040"/>
                </a:solidFill>
                <a:latin typeface="Source Sans Pro Light"/>
                <a:cs typeface="Source Sans Pro Light"/>
              </a:rPr>
              <a:t>of</a:t>
            </a:r>
            <a:r>
              <a:rPr sz="2000" b="0" i="1" spc="-3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i="1" dirty="0">
                <a:solidFill>
                  <a:srgbClr val="404040"/>
                </a:solidFill>
                <a:latin typeface="Source Sans Pro Light"/>
                <a:cs typeface="Source Sans Pro Light"/>
              </a:rPr>
              <a:t>all</a:t>
            </a:r>
            <a:r>
              <a:rPr sz="2000" b="0" i="1" spc="-4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i="1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columns</a:t>
            </a:r>
            <a:endParaRPr sz="2000">
              <a:latin typeface="Source Sans Pro Light"/>
              <a:cs typeface="Source Sans Pro Light"/>
            </a:endParaRPr>
          </a:p>
          <a:p>
            <a:pPr lvl="1">
              <a:lnSpc>
                <a:spcPct val="100000"/>
              </a:lnSpc>
              <a:spcBef>
                <a:spcPts val="1325"/>
              </a:spcBef>
              <a:buClr>
                <a:srgbClr val="404040"/>
              </a:buClr>
              <a:buFont typeface="Arial"/>
              <a:buChar char="○"/>
            </a:pPr>
            <a:endParaRPr sz="2000">
              <a:latin typeface="Source Sans Pro Light"/>
              <a:cs typeface="Source Sans Pro Light"/>
            </a:endParaRPr>
          </a:p>
          <a:p>
            <a:pPr marL="347980" indent="-335280">
              <a:lnSpc>
                <a:spcPct val="100000"/>
              </a:lnSpc>
              <a:buClr>
                <a:srgbClr val="000000"/>
              </a:buClr>
              <a:buSzPct val="58333"/>
              <a:buFont typeface="Arial"/>
              <a:buChar char="●"/>
              <a:tabLst>
                <a:tab pos="347980" algn="l"/>
              </a:tabLst>
            </a:pP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Assumption:</a:t>
            </a:r>
            <a:r>
              <a:rPr sz="2400" b="0" spc="-5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I/O</a:t>
            </a:r>
            <a:r>
              <a:rPr sz="2400" b="0" spc="-4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is</a:t>
            </a:r>
            <a:r>
              <a:rPr sz="2400" b="0" spc="-5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expensive</a:t>
            </a:r>
            <a:r>
              <a:rPr sz="2400" b="0" spc="-4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spc="-20" dirty="0">
                <a:solidFill>
                  <a:srgbClr val="404040"/>
                </a:solidFill>
                <a:latin typeface="Roboto Light"/>
                <a:cs typeface="Roboto Light"/>
              </a:rPr>
              <a:t>(memory,</a:t>
            </a:r>
            <a:r>
              <a:rPr sz="2400" b="0" spc="-4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disk,</a:t>
            </a:r>
            <a:r>
              <a:rPr sz="2400" b="0" spc="-50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spc="-10" dirty="0">
                <a:solidFill>
                  <a:srgbClr val="404040"/>
                </a:solidFill>
                <a:latin typeface="Roboto Light"/>
                <a:cs typeface="Roboto Light"/>
              </a:rPr>
              <a:t>network..)</a:t>
            </a:r>
            <a:endParaRPr sz="2400">
              <a:latin typeface="Roboto Light"/>
              <a:cs typeface="Roboto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Different</a:t>
            </a:r>
            <a:r>
              <a:rPr spc="-165" dirty="0"/>
              <a:t> </a:t>
            </a:r>
            <a:r>
              <a:rPr spc="-10" dirty="0"/>
              <a:t>workloads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Row-</a:t>
            </a:r>
            <a:r>
              <a:rPr spc="-20" dirty="0"/>
              <a:t>wise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4168" y="3071432"/>
            <a:ext cx="3321050" cy="759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SzPct val="58333"/>
              <a:buFont typeface="Arial"/>
              <a:buChar char="●"/>
              <a:tabLst>
                <a:tab pos="347980" algn="l"/>
              </a:tabLst>
            </a:pPr>
            <a:r>
              <a:rPr sz="2400" b="0" spc="-10" dirty="0">
                <a:solidFill>
                  <a:srgbClr val="404040"/>
                </a:solidFill>
                <a:latin typeface="Roboto Light"/>
                <a:cs typeface="Roboto Light"/>
              </a:rPr>
              <a:t>Horizontal</a:t>
            </a:r>
            <a:r>
              <a:rPr sz="2400" b="0" spc="-7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spc="-10" dirty="0">
                <a:solidFill>
                  <a:srgbClr val="404040"/>
                </a:solidFill>
                <a:latin typeface="Roboto Light"/>
                <a:cs typeface="Roboto Light"/>
              </a:rPr>
              <a:t>partitioning</a:t>
            </a:r>
            <a:endParaRPr sz="2400">
              <a:latin typeface="Roboto Light"/>
              <a:cs typeface="Roboto Light"/>
            </a:endParaRPr>
          </a:p>
          <a:p>
            <a:pPr marL="347980" indent="-335280">
              <a:lnSpc>
                <a:spcPct val="100000"/>
              </a:lnSpc>
              <a:spcBef>
                <a:spcPts val="20"/>
              </a:spcBef>
              <a:buClr>
                <a:srgbClr val="000000"/>
              </a:buClr>
              <a:buSzPct val="58333"/>
              <a:buFont typeface="Arial"/>
              <a:buChar char="●"/>
              <a:tabLst>
                <a:tab pos="347980" algn="l"/>
              </a:tabLst>
            </a:pPr>
            <a:r>
              <a:rPr sz="2400" b="0" spc="-75" dirty="0">
                <a:solidFill>
                  <a:srgbClr val="404040"/>
                </a:solidFill>
                <a:latin typeface="Roboto Light"/>
                <a:cs typeface="Roboto Light"/>
              </a:rPr>
              <a:t>OLTP</a:t>
            </a:r>
            <a:r>
              <a:rPr sz="2400" b="0" spc="-2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1" dirty="0">
                <a:solidFill>
                  <a:srgbClr val="1AA755"/>
                </a:solidFill>
                <a:latin typeface="MS PGothic"/>
                <a:cs typeface="MS PGothic"/>
              </a:rPr>
              <a:t>✓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,</a:t>
            </a:r>
            <a:r>
              <a:rPr sz="2400" b="0" spc="-3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OLAP</a:t>
            </a:r>
            <a:r>
              <a:rPr sz="2400" b="0" spc="-2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spc="915" dirty="0">
                <a:solidFill>
                  <a:srgbClr val="DC3D08"/>
                </a:solidFill>
                <a:latin typeface="DejaVu Sans"/>
                <a:cs typeface="DejaVu Sans"/>
              </a:rPr>
              <a:t>✖</a:t>
            </a:r>
            <a:endParaRPr sz="2400">
              <a:latin typeface="DejaVu Sans"/>
              <a:cs typeface="DejaVu San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1625" y="3474459"/>
            <a:ext cx="379511" cy="357187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810376" y="1194848"/>
            <a:ext cx="5476240" cy="1729739"/>
            <a:chOff x="1810376" y="1194848"/>
            <a:chExt cx="5476240" cy="1729739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57947" y="1194848"/>
              <a:ext cx="5428118" cy="172952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824663" y="1442408"/>
              <a:ext cx="3466465" cy="657225"/>
            </a:xfrm>
            <a:custGeom>
              <a:avLst/>
              <a:gdLst/>
              <a:ahLst/>
              <a:cxnLst/>
              <a:rect l="l" t="t" r="r" b="b"/>
              <a:pathLst>
                <a:path w="3466465" h="657225">
                  <a:moveTo>
                    <a:pt x="0" y="0"/>
                  </a:moveTo>
                  <a:lnTo>
                    <a:pt x="1875899" y="0"/>
                  </a:lnTo>
                  <a:lnTo>
                    <a:pt x="1875899" y="220799"/>
                  </a:lnTo>
                  <a:lnTo>
                    <a:pt x="0" y="220799"/>
                  </a:lnTo>
                  <a:lnTo>
                    <a:pt x="0" y="0"/>
                  </a:lnTo>
                  <a:close/>
                </a:path>
                <a:path w="3466465" h="657225">
                  <a:moveTo>
                    <a:pt x="2502626" y="436196"/>
                  </a:moveTo>
                  <a:lnTo>
                    <a:pt x="3465926" y="436196"/>
                  </a:lnTo>
                  <a:lnTo>
                    <a:pt x="3465926" y="656996"/>
                  </a:lnTo>
                  <a:lnTo>
                    <a:pt x="2502626" y="656996"/>
                  </a:lnTo>
                  <a:lnTo>
                    <a:pt x="2502626" y="436196"/>
                  </a:lnTo>
                  <a:close/>
                </a:path>
              </a:pathLst>
            </a:custGeom>
            <a:ln w="28574">
              <a:solidFill>
                <a:srgbClr val="DC3D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10376" y="1200697"/>
            <a:ext cx="5476240" cy="1729739"/>
            <a:chOff x="1810376" y="1200697"/>
            <a:chExt cx="5476240" cy="172973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7969" y="1200697"/>
              <a:ext cx="5428057" cy="172952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24663" y="1442408"/>
              <a:ext cx="4752975" cy="906780"/>
            </a:xfrm>
            <a:custGeom>
              <a:avLst/>
              <a:gdLst/>
              <a:ahLst/>
              <a:cxnLst/>
              <a:rect l="l" t="t" r="r" b="b"/>
              <a:pathLst>
                <a:path w="4752975" h="906780">
                  <a:moveTo>
                    <a:pt x="0" y="0"/>
                  </a:moveTo>
                  <a:lnTo>
                    <a:pt x="1875899" y="0"/>
                  </a:lnTo>
                  <a:lnTo>
                    <a:pt x="1875899" y="220799"/>
                  </a:lnTo>
                  <a:lnTo>
                    <a:pt x="0" y="220799"/>
                  </a:lnTo>
                  <a:lnTo>
                    <a:pt x="0" y="0"/>
                  </a:lnTo>
                  <a:close/>
                </a:path>
                <a:path w="4752975" h="906780">
                  <a:moveTo>
                    <a:pt x="2502629" y="436191"/>
                  </a:moveTo>
                  <a:lnTo>
                    <a:pt x="2828429" y="436191"/>
                  </a:lnTo>
                  <a:lnTo>
                    <a:pt x="2828429" y="656991"/>
                  </a:lnTo>
                  <a:lnTo>
                    <a:pt x="2502629" y="656991"/>
                  </a:lnTo>
                  <a:lnTo>
                    <a:pt x="2502629" y="436191"/>
                  </a:lnTo>
                  <a:close/>
                </a:path>
                <a:path w="4752975" h="906780">
                  <a:moveTo>
                    <a:pt x="4426729" y="436191"/>
                  </a:moveTo>
                  <a:lnTo>
                    <a:pt x="4752529" y="436191"/>
                  </a:lnTo>
                  <a:lnTo>
                    <a:pt x="4752529" y="656991"/>
                  </a:lnTo>
                  <a:lnTo>
                    <a:pt x="4426729" y="656991"/>
                  </a:lnTo>
                  <a:lnTo>
                    <a:pt x="4426729" y="436191"/>
                  </a:lnTo>
                  <a:close/>
                </a:path>
                <a:path w="4752975" h="906780">
                  <a:moveTo>
                    <a:pt x="3463404" y="685841"/>
                  </a:moveTo>
                  <a:lnTo>
                    <a:pt x="3789204" y="685841"/>
                  </a:lnTo>
                  <a:lnTo>
                    <a:pt x="3789204" y="906641"/>
                  </a:lnTo>
                  <a:lnTo>
                    <a:pt x="3463404" y="906641"/>
                  </a:lnTo>
                  <a:lnTo>
                    <a:pt x="3463404" y="685841"/>
                  </a:lnTo>
                  <a:close/>
                </a:path>
              </a:pathLst>
            </a:custGeom>
            <a:ln w="28574">
              <a:solidFill>
                <a:srgbClr val="DC3D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Columnar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82539" y="3474459"/>
            <a:ext cx="379511" cy="35718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64168" y="3071432"/>
            <a:ext cx="3627754" cy="1367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SzPct val="58333"/>
              <a:buFont typeface="Arial"/>
              <a:buChar char="●"/>
              <a:tabLst>
                <a:tab pos="347980" algn="l"/>
              </a:tabLst>
            </a:pP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Vertical</a:t>
            </a:r>
            <a:r>
              <a:rPr sz="2400" b="0" spc="-9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spc="-10" dirty="0">
                <a:solidFill>
                  <a:srgbClr val="404040"/>
                </a:solidFill>
                <a:latin typeface="Roboto Light"/>
                <a:cs typeface="Roboto Light"/>
              </a:rPr>
              <a:t>partitioning</a:t>
            </a:r>
            <a:endParaRPr sz="2400">
              <a:latin typeface="Roboto Light"/>
              <a:cs typeface="Roboto Light"/>
            </a:endParaRPr>
          </a:p>
          <a:p>
            <a:pPr marL="347980" indent="-335280">
              <a:lnSpc>
                <a:spcPts val="2875"/>
              </a:lnSpc>
              <a:spcBef>
                <a:spcPts val="20"/>
              </a:spcBef>
              <a:buClr>
                <a:srgbClr val="000000"/>
              </a:buClr>
              <a:buSzPct val="58333"/>
              <a:buFont typeface="Arial"/>
              <a:buChar char="●"/>
              <a:tabLst>
                <a:tab pos="347980" algn="l"/>
              </a:tabLst>
            </a:pPr>
            <a:r>
              <a:rPr sz="2400" b="0" spc="-75" dirty="0">
                <a:solidFill>
                  <a:srgbClr val="404040"/>
                </a:solidFill>
                <a:latin typeface="Roboto Light"/>
                <a:cs typeface="Roboto Light"/>
              </a:rPr>
              <a:t>OLTP</a:t>
            </a:r>
            <a:r>
              <a:rPr sz="2400" b="0" spc="-1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spc="480" dirty="0">
                <a:solidFill>
                  <a:srgbClr val="DC3D08"/>
                </a:solidFill>
                <a:latin typeface="DejaVu Sans"/>
                <a:cs typeface="DejaVu Sans"/>
              </a:rPr>
              <a:t>✖</a:t>
            </a:r>
            <a:r>
              <a:rPr sz="2400" b="0" spc="480" dirty="0">
                <a:solidFill>
                  <a:srgbClr val="404040"/>
                </a:solidFill>
                <a:latin typeface="Roboto Light"/>
                <a:cs typeface="Roboto Light"/>
              </a:rPr>
              <a:t>,</a:t>
            </a:r>
            <a:r>
              <a:rPr sz="2400" b="0" spc="-2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0" dirty="0">
                <a:solidFill>
                  <a:srgbClr val="404040"/>
                </a:solidFill>
                <a:latin typeface="Roboto Light"/>
                <a:cs typeface="Roboto Light"/>
              </a:rPr>
              <a:t>OLAP</a:t>
            </a:r>
            <a:r>
              <a:rPr sz="2400" b="0" spc="-15" dirty="0">
                <a:solidFill>
                  <a:srgbClr val="404040"/>
                </a:solidFill>
                <a:latin typeface="Roboto Light"/>
                <a:cs typeface="Roboto Light"/>
              </a:rPr>
              <a:t> </a:t>
            </a:r>
            <a:r>
              <a:rPr sz="2400" b="1" spc="-50" dirty="0">
                <a:solidFill>
                  <a:srgbClr val="1AA755"/>
                </a:solidFill>
                <a:latin typeface="MS PGothic"/>
                <a:cs typeface="MS PGothic"/>
              </a:rPr>
              <a:t>✓</a:t>
            </a:r>
            <a:endParaRPr sz="2400">
              <a:latin typeface="MS PGothic"/>
              <a:cs typeface="MS PGothic"/>
            </a:endParaRPr>
          </a:p>
          <a:p>
            <a:pPr marL="805180" lvl="1" indent="-366395">
              <a:lnSpc>
                <a:spcPts val="2395"/>
              </a:lnSpc>
              <a:buClr>
                <a:srgbClr val="000000"/>
              </a:buClr>
              <a:buSzPct val="90000"/>
              <a:buFont typeface="Arial"/>
              <a:buChar char="○"/>
              <a:tabLst>
                <a:tab pos="805180" algn="l"/>
              </a:tabLst>
            </a:pPr>
            <a:r>
              <a:rPr sz="2000" b="0" dirty="0">
                <a:solidFill>
                  <a:srgbClr val="404040"/>
                </a:solidFill>
                <a:latin typeface="Source Sans Pro Light"/>
                <a:cs typeface="Source Sans Pro Light"/>
              </a:rPr>
              <a:t>Free</a:t>
            </a:r>
            <a:r>
              <a:rPr sz="2000" b="0" spc="-4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projection</a:t>
            </a:r>
            <a:r>
              <a:rPr sz="2000" b="0" spc="-45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pushdown</a:t>
            </a:r>
            <a:endParaRPr sz="2000">
              <a:latin typeface="Source Sans Pro Light"/>
              <a:cs typeface="Source Sans Pro Light"/>
            </a:endParaRPr>
          </a:p>
          <a:p>
            <a:pPr marL="805180" lvl="1" indent="-366395">
              <a:lnSpc>
                <a:spcPct val="100000"/>
              </a:lnSpc>
              <a:buSzPct val="90000"/>
              <a:buFont typeface="Arial"/>
              <a:buChar char="○"/>
              <a:tabLst>
                <a:tab pos="805180" algn="l"/>
              </a:tabLst>
            </a:pPr>
            <a:r>
              <a:rPr sz="20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Compression</a:t>
            </a:r>
            <a:r>
              <a:rPr sz="2000" b="0" spc="-20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2000" b="0" spc="-10" dirty="0">
                <a:solidFill>
                  <a:srgbClr val="404040"/>
                </a:solidFill>
                <a:latin typeface="Source Sans Pro Light"/>
                <a:cs typeface="Source Sans Pro Light"/>
              </a:rPr>
              <a:t>opportunities</a:t>
            </a:r>
            <a:endParaRPr sz="2000">
              <a:latin typeface="Source Sans Pro Light"/>
              <a:cs typeface="Source Sans Pro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972</Words>
  <Application>Microsoft Macintosh PowerPoint</Application>
  <PresentationFormat>Экран (16:9)</PresentationFormat>
  <Paragraphs>222</Paragraphs>
  <Slides>32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41" baseType="lpstr">
      <vt:lpstr>MS PGothic</vt:lpstr>
      <vt:lpstr>Arial</vt:lpstr>
      <vt:lpstr>Courier New</vt:lpstr>
      <vt:lpstr>DejaVu Sans</vt:lpstr>
      <vt:lpstr>Roboto</vt:lpstr>
      <vt:lpstr>Roboto Light</vt:lpstr>
      <vt:lpstr>Source Sans Pro</vt:lpstr>
      <vt:lpstr>Source Sans Pro Light</vt:lpstr>
      <vt:lpstr>Office Theme</vt:lpstr>
      <vt:lpstr>Презентация PowerPoint</vt:lpstr>
      <vt:lpstr>The Parquet Format and Performance Optimization Opportunities</vt:lpstr>
      <vt:lpstr>Data processing and analytics</vt:lpstr>
      <vt:lpstr>Overview</vt:lpstr>
      <vt:lpstr>Data sources and formats</vt:lpstr>
      <vt:lpstr>Physical storage layout models</vt:lpstr>
      <vt:lpstr>Different workloads</vt:lpstr>
      <vt:lpstr>Row-wise</vt:lpstr>
      <vt:lpstr>Columnar</vt:lpstr>
      <vt:lpstr>Презентация PowerPoint</vt:lpstr>
      <vt:lpstr>Hybrid</vt:lpstr>
      <vt:lpstr>Apache Parquet</vt:lpstr>
      <vt:lpstr>Parquet: files</vt:lpstr>
      <vt:lpstr>Parquet: data organization</vt:lpstr>
      <vt:lpstr>Parquet: encoding schemes</vt:lpstr>
      <vt:lpstr>Parquet: encoding schemes</vt:lpstr>
      <vt:lpstr>Optimization: dictionary encoding</vt:lpstr>
      <vt:lpstr>Optimization: dictionary encoding</vt:lpstr>
      <vt:lpstr>Optimization: dictionary encoding</vt:lpstr>
      <vt:lpstr>Optimization: page compression</vt:lpstr>
      <vt:lpstr>Optimization: predicate pushdown</vt:lpstr>
      <vt:lpstr>Optimization: predicate pushdown</vt:lpstr>
      <vt:lpstr>Optimization: predicate pushdown</vt:lpstr>
      <vt:lpstr>Optimization: partitioning</vt:lpstr>
      <vt:lpstr>Optimization: avoid many small files</vt:lpstr>
      <vt:lpstr>Optimization: avoid many small files</vt:lpstr>
      <vt:lpstr>Optimization: avoid few huge files</vt:lpstr>
      <vt:lpstr>Optimization: avoid many small files</vt:lpstr>
      <vt:lpstr>Optimization: Delta Lake</vt:lpstr>
      <vt:lpstr>Conclusion</vt:lpstr>
      <vt:lpstr>Thank you</vt:lpstr>
      <vt:lpstr>DON’T FORGET TO RATE AND REVIEW THE SESSIONS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Максим Ликсаков</cp:lastModifiedBy>
  <cp:revision>1</cp:revision>
  <dcterms:created xsi:type="dcterms:W3CDTF">2025-06-05T23:17:41Z</dcterms:created>
  <dcterms:modified xsi:type="dcterms:W3CDTF">2026-02-07T16:06:39Z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2025-06-05T00:00:00Z</vt:filetime>
  </property>
  <property fmtid="{D5CDD505-2E9C-101B-9397-08002B2CF9AE}" pid="3" name="Creator">
    <vt:lpwstr>Google</vt:lpwstr>
  </property>
  <property fmtid="{D5CDD505-2E9C-101B-9397-08002B2CF9AE}" pid="4" name="LastSaved">
    <vt:filetime>2025-06-05T00:00:00Z</vt:filetime>
  </property>
</Properties>
</file>